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4" r:id="rId2"/>
    <p:sldId id="267" r:id="rId3"/>
    <p:sldId id="281" r:id="rId4"/>
    <p:sldId id="265" r:id="rId5"/>
    <p:sldId id="282" r:id="rId6"/>
    <p:sldId id="283" r:id="rId7"/>
    <p:sldId id="266" r:id="rId8"/>
    <p:sldId id="286" r:id="rId9"/>
    <p:sldId id="287" r:id="rId10"/>
    <p:sldId id="288" r:id="rId11"/>
    <p:sldId id="294" r:id="rId12"/>
    <p:sldId id="257" r:id="rId13"/>
    <p:sldId id="258" r:id="rId14"/>
    <p:sldId id="275" r:id="rId15"/>
    <p:sldId id="274" r:id="rId16"/>
    <p:sldId id="259" r:id="rId17"/>
    <p:sldId id="269" r:id="rId18"/>
    <p:sldId id="260" r:id="rId19"/>
    <p:sldId id="273" r:id="rId20"/>
    <p:sldId id="261" r:id="rId21"/>
    <p:sldId id="262" r:id="rId22"/>
    <p:sldId id="263" r:id="rId23"/>
    <p:sldId id="289" r:id="rId24"/>
    <p:sldId id="271" r:id="rId25"/>
    <p:sldId id="293"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1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78" y="62"/>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ED508-2313-497B-927A-D7B335CF7A42}"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81F5FA74-0C04-45A8-BA20-5632B7FD7062}">
      <dgm:prSet/>
      <dgm:spPr/>
      <dgm:t>
        <a:bodyPr/>
        <a:lstStyle/>
        <a:p>
          <a:r>
            <a:rPr lang="nl-NL" u="sng"/>
            <a:t>zintuigcellen</a:t>
          </a:r>
          <a:r>
            <a:rPr lang="nl-NL"/>
            <a:t>:</a:t>
          </a:r>
          <a:endParaRPr lang="en-US"/>
        </a:p>
      </dgm:t>
    </dgm:pt>
    <dgm:pt modelId="{929C951A-C0D2-463D-936C-9597FF0CD343}" type="parTrans" cxnId="{869E8248-4C90-4359-AB6A-C5B2431FD404}">
      <dgm:prSet/>
      <dgm:spPr/>
      <dgm:t>
        <a:bodyPr/>
        <a:lstStyle/>
        <a:p>
          <a:endParaRPr lang="en-US"/>
        </a:p>
      </dgm:t>
    </dgm:pt>
    <dgm:pt modelId="{C77936F8-02E5-48A6-8E14-55FEA22750F3}" type="sibTrans" cxnId="{869E8248-4C90-4359-AB6A-C5B2431FD404}">
      <dgm:prSet/>
      <dgm:spPr/>
      <dgm:t>
        <a:bodyPr/>
        <a:lstStyle/>
        <a:p>
          <a:endParaRPr lang="en-US"/>
        </a:p>
      </dgm:t>
    </dgm:pt>
    <dgm:pt modelId="{5C0DEC4A-D929-4623-9CD5-3F0406AB5F00}">
      <dgm:prSet/>
      <dgm:spPr/>
      <dgm:t>
        <a:bodyPr/>
        <a:lstStyle/>
        <a:p>
          <a:r>
            <a:rPr lang="nl-NL"/>
            <a:t>Kegeltjes = kleuren zien</a:t>
          </a:r>
          <a:endParaRPr lang="en-US"/>
        </a:p>
      </dgm:t>
    </dgm:pt>
    <dgm:pt modelId="{B5F325C9-439C-460C-A21F-03ACD57167BC}" type="parTrans" cxnId="{90F71041-AC5E-4D98-9454-DF5D6D4A4A55}">
      <dgm:prSet/>
      <dgm:spPr/>
      <dgm:t>
        <a:bodyPr/>
        <a:lstStyle/>
        <a:p>
          <a:endParaRPr lang="en-US"/>
        </a:p>
      </dgm:t>
    </dgm:pt>
    <dgm:pt modelId="{C6940A44-24C6-49D5-80F9-D454DCACF3B6}" type="sibTrans" cxnId="{90F71041-AC5E-4D98-9454-DF5D6D4A4A55}">
      <dgm:prSet/>
      <dgm:spPr/>
      <dgm:t>
        <a:bodyPr/>
        <a:lstStyle/>
        <a:p>
          <a:endParaRPr lang="en-US"/>
        </a:p>
      </dgm:t>
    </dgm:pt>
    <dgm:pt modelId="{253E74EE-35CF-4910-9EA6-E15A003F6D3F}">
      <dgm:prSet/>
      <dgm:spPr/>
      <dgm:t>
        <a:bodyPr/>
        <a:lstStyle/>
        <a:p>
          <a:r>
            <a:rPr lang="nl-NL"/>
            <a:t>Staafjes   = zwart-grijs-wit zien</a:t>
          </a:r>
          <a:endParaRPr lang="en-US"/>
        </a:p>
      </dgm:t>
    </dgm:pt>
    <dgm:pt modelId="{91D69ED5-A71D-4FB9-BC11-55344553DC71}" type="parTrans" cxnId="{3EBF7880-9B43-4021-B6C5-9961774AB934}">
      <dgm:prSet/>
      <dgm:spPr/>
      <dgm:t>
        <a:bodyPr/>
        <a:lstStyle/>
        <a:p>
          <a:endParaRPr lang="en-US"/>
        </a:p>
      </dgm:t>
    </dgm:pt>
    <dgm:pt modelId="{912768AA-2CF4-4D36-BA04-20FD7D2B2D8B}" type="sibTrans" cxnId="{3EBF7880-9B43-4021-B6C5-9961774AB934}">
      <dgm:prSet/>
      <dgm:spPr/>
      <dgm:t>
        <a:bodyPr/>
        <a:lstStyle/>
        <a:p>
          <a:endParaRPr lang="en-US"/>
        </a:p>
      </dgm:t>
    </dgm:pt>
    <dgm:pt modelId="{5AD04ACC-9493-4100-B4B1-08EE756CEE08}">
      <dgm:prSet/>
      <dgm:spPr/>
      <dgm:t>
        <a:bodyPr/>
        <a:lstStyle/>
        <a:p>
          <a:r>
            <a:rPr lang="nl-NL"/>
            <a:t>Gele vlek (macula lutea) </a:t>
          </a:r>
          <a:r>
            <a:rPr lang="nl-NL">
              <a:sym typeface="Wingdings" panose="05000000000000000000" pitchFamily="2" charset="2"/>
            </a:rPr>
            <a:t></a:t>
          </a:r>
          <a:r>
            <a:rPr lang="nl-NL"/>
            <a:t> gevoeligste plek van het netvlies, bevat veel kegeltjes</a:t>
          </a:r>
          <a:endParaRPr lang="en-US"/>
        </a:p>
      </dgm:t>
    </dgm:pt>
    <dgm:pt modelId="{295D2AAF-A6DA-4CFA-9DD3-AD782947B88B}" type="parTrans" cxnId="{A5E61214-9C9C-4FB3-9C23-A0E958323D3F}">
      <dgm:prSet/>
      <dgm:spPr/>
      <dgm:t>
        <a:bodyPr/>
        <a:lstStyle/>
        <a:p>
          <a:endParaRPr lang="en-US"/>
        </a:p>
      </dgm:t>
    </dgm:pt>
    <dgm:pt modelId="{E55A8B9D-921A-48B4-8CEF-9016CE9A3578}" type="sibTrans" cxnId="{A5E61214-9C9C-4FB3-9C23-A0E958323D3F}">
      <dgm:prSet/>
      <dgm:spPr/>
      <dgm:t>
        <a:bodyPr/>
        <a:lstStyle/>
        <a:p>
          <a:endParaRPr lang="en-US"/>
        </a:p>
      </dgm:t>
    </dgm:pt>
    <dgm:pt modelId="{FCB49777-1D42-4EF2-87FE-0FD88828BF8E}">
      <dgm:prSet/>
      <dgm:spPr/>
      <dgm:t>
        <a:bodyPr/>
        <a:lstStyle/>
        <a:p>
          <a:r>
            <a:rPr lang="nl-NL" u="sng"/>
            <a:t>zenuwcellen</a:t>
          </a:r>
          <a:endParaRPr lang="en-US"/>
        </a:p>
      </dgm:t>
    </dgm:pt>
    <dgm:pt modelId="{4A387329-2C32-4B97-837B-72B3D0F9B804}" type="parTrans" cxnId="{5A1EA850-67A7-4B9A-B500-95A5248C2F73}">
      <dgm:prSet/>
      <dgm:spPr/>
      <dgm:t>
        <a:bodyPr/>
        <a:lstStyle/>
        <a:p>
          <a:endParaRPr lang="en-US"/>
        </a:p>
      </dgm:t>
    </dgm:pt>
    <dgm:pt modelId="{4A9406D3-54EF-43D7-BFD1-10990594EF86}" type="sibTrans" cxnId="{5A1EA850-67A7-4B9A-B500-95A5248C2F73}">
      <dgm:prSet/>
      <dgm:spPr/>
      <dgm:t>
        <a:bodyPr/>
        <a:lstStyle/>
        <a:p>
          <a:endParaRPr lang="en-US"/>
        </a:p>
      </dgm:t>
    </dgm:pt>
    <dgm:pt modelId="{FF8F7A2F-C7A2-4F83-BD82-35C3F43DA240}">
      <dgm:prSet/>
      <dgm:spPr/>
      <dgm:t>
        <a:bodyPr/>
        <a:lstStyle/>
        <a:p>
          <a:r>
            <a:rPr lang="nl-NL"/>
            <a:t>Geleiden impulsen van staafjes en kegeltjes naar de hersenen, via de blinde vlek waar de oogzenuw het oog verlaat</a:t>
          </a:r>
          <a:endParaRPr lang="en-US"/>
        </a:p>
      </dgm:t>
    </dgm:pt>
    <dgm:pt modelId="{284F3656-D80B-4601-A580-23EFBE42E2EE}" type="parTrans" cxnId="{96E88FB7-9C3E-48E9-8106-5DE43629A4D4}">
      <dgm:prSet/>
      <dgm:spPr/>
      <dgm:t>
        <a:bodyPr/>
        <a:lstStyle/>
        <a:p>
          <a:endParaRPr lang="en-US"/>
        </a:p>
      </dgm:t>
    </dgm:pt>
    <dgm:pt modelId="{D32A0FD7-ED45-4D67-BC9E-B077F60C6A8A}" type="sibTrans" cxnId="{96E88FB7-9C3E-48E9-8106-5DE43629A4D4}">
      <dgm:prSet/>
      <dgm:spPr/>
      <dgm:t>
        <a:bodyPr/>
        <a:lstStyle/>
        <a:p>
          <a:endParaRPr lang="en-US"/>
        </a:p>
      </dgm:t>
    </dgm:pt>
    <dgm:pt modelId="{C600F562-BE76-4486-B8D6-8EB4EF12FEB7}" type="pres">
      <dgm:prSet presAssocID="{14AED508-2313-497B-927A-D7B335CF7A42}" presName="linear" presStyleCnt="0">
        <dgm:presLayoutVars>
          <dgm:animLvl val="lvl"/>
          <dgm:resizeHandles val="exact"/>
        </dgm:presLayoutVars>
      </dgm:prSet>
      <dgm:spPr/>
    </dgm:pt>
    <dgm:pt modelId="{90211612-C5DE-415C-83C0-F1BA0541DC60}" type="pres">
      <dgm:prSet presAssocID="{81F5FA74-0C04-45A8-BA20-5632B7FD7062}" presName="parentText" presStyleLbl="node1" presStyleIdx="0" presStyleCnt="2">
        <dgm:presLayoutVars>
          <dgm:chMax val="0"/>
          <dgm:bulletEnabled val="1"/>
        </dgm:presLayoutVars>
      </dgm:prSet>
      <dgm:spPr/>
    </dgm:pt>
    <dgm:pt modelId="{DA9BF08E-12B6-408D-99F2-46F984687018}" type="pres">
      <dgm:prSet presAssocID="{81F5FA74-0C04-45A8-BA20-5632B7FD7062}" presName="childText" presStyleLbl="revTx" presStyleIdx="0" presStyleCnt="2">
        <dgm:presLayoutVars>
          <dgm:bulletEnabled val="1"/>
        </dgm:presLayoutVars>
      </dgm:prSet>
      <dgm:spPr/>
    </dgm:pt>
    <dgm:pt modelId="{393FB61E-02CD-480B-AB66-2F3032B302E6}" type="pres">
      <dgm:prSet presAssocID="{FCB49777-1D42-4EF2-87FE-0FD88828BF8E}" presName="parentText" presStyleLbl="node1" presStyleIdx="1" presStyleCnt="2">
        <dgm:presLayoutVars>
          <dgm:chMax val="0"/>
          <dgm:bulletEnabled val="1"/>
        </dgm:presLayoutVars>
      </dgm:prSet>
      <dgm:spPr/>
    </dgm:pt>
    <dgm:pt modelId="{8CD70E83-D6D3-439C-906E-3A5C9B94D927}" type="pres">
      <dgm:prSet presAssocID="{FCB49777-1D42-4EF2-87FE-0FD88828BF8E}" presName="childText" presStyleLbl="revTx" presStyleIdx="1" presStyleCnt="2">
        <dgm:presLayoutVars>
          <dgm:bulletEnabled val="1"/>
        </dgm:presLayoutVars>
      </dgm:prSet>
      <dgm:spPr/>
    </dgm:pt>
  </dgm:ptLst>
  <dgm:cxnLst>
    <dgm:cxn modelId="{A5E61214-9C9C-4FB3-9C23-A0E958323D3F}" srcId="{81F5FA74-0C04-45A8-BA20-5632B7FD7062}" destId="{5AD04ACC-9493-4100-B4B1-08EE756CEE08}" srcOrd="2" destOrd="0" parTransId="{295D2AAF-A6DA-4CFA-9DD3-AD782947B88B}" sibTransId="{E55A8B9D-921A-48B4-8CEF-9016CE9A3578}"/>
    <dgm:cxn modelId="{D30DDE2E-6EB7-4D7A-A248-AA5EF845740F}" type="presOf" srcId="{5AD04ACC-9493-4100-B4B1-08EE756CEE08}" destId="{DA9BF08E-12B6-408D-99F2-46F984687018}" srcOrd="0" destOrd="2" presId="urn:microsoft.com/office/officeart/2005/8/layout/vList2"/>
    <dgm:cxn modelId="{73F1FD33-F818-48A7-95FE-80C5BE95D3EE}" type="presOf" srcId="{FF8F7A2F-C7A2-4F83-BD82-35C3F43DA240}" destId="{8CD70E83-D6D3-439C-906E-3A5C9B94D927}" srcOrd="0" destOrd="0" presId="urn:microsoft.com/office/officeart/2005/8/layout/vList2"/>
    <dgm:cxn modelId="{90F71041-AC5E-4D98-9454-DF5D6D4A4A55}" srcId="{81F5FA74-0C04-45A8-BA20-5632B7FD7062}" destId="{5C0DEC4A-D929-4623-9CD5-3F0406AB5F00}" srcOrd="0" destOrd="0" parTransId="{B5F325C9-439C-460C-A21F-03ACD57167BC}" sibTransId="{C6940A44-24C6-49D5-80F9-D454DCACF3B6}"/>
    <dgm:cxn modelId="{869E8248-4C90-4359-AB6A-C5B2431FD404}" srcId="{14AED508-2313-497B-927A-D7B335CF7A42}" destId="{81F5FA74-0C04-45A8-BA20-5632B7FD7062}" srcOrd="0" destOrd="0" parTransId="{929C951A-C0D2-463D-936C-9597FF0CD343}" sibTransId="{C77936F8-02E5-48A6-8E14-55FEA22750F3}"/>
    <dgm:cxn modelId="{C38E4A6C-81D9-4592-86A8-509D9F30D3AF}" type="presOf" srcId="{5C0DEC4A-D929-4623-9CD5-3F0406AB5F00}" destId="{DA9BF08E-12B6-408D-99F2-46F984687018}" srcOrd="0" destOrd="0" presId="urn:microsoft.com/office/officeart/2005/8/layout/vList2"/>
    <dgm:cxn modelId="{5A1EA850-67A7-4B9A-B500-95A5248C2F73}" srcId="{14AED508-2313-497B-927A-D7B335CF7A42}" destId="{FCB49777-1D42-4EF2-87FE-0FD88828BF8E}" srcOrd="1" destOrd="0" parTransId="{4A387329-2C32-4B97-837B-72B3D0F9B804}" sibTransId="{4A9406D3-54EF-43D7-BFD1-10990594EF86}"/>
    <dgm:cxn modelId="{3EBF7880-9B43-4021-B6C5-9961774AB934}" srcId="{81F5FA74-0C04-45A8-BA20-5632B7FD7062}" destId="{253E74EE-35CF-4910-9EA6-E15A003F6D3F}" srcOrd="1" destOrd="0" parTransId="{91D69ED5-A71D-4FB9-BC11-55344553DC71}" sibTransId="{912768AA-2CF4-4D36-BA04-20FD7D2B2D8B}"/>
    <dgm:cxn modelId="{951308B4-0DFC-43AD-895B-CBDCE89897AF}" type="presOf" srcId="{81F5FA74-0C04-45A8-BA20-5632B7FD7062}" destId="{90211612-C5DE-415C-83C0-F1BA0541DC60}" srcOrd="0" destOrd="0" presId="urn:microsoft.com/office/officeart/2005/8/layout/vList2"/>
    <dgm:cxn modelId="{96E88FB7-9C3E-48E9-8106-5DE43629A4D4}" srcId="{FCB49777-1D42-4EF2-87FE-0FD88828BF8E}" destId="{FF8F7A2F-C7A2-4F83-BD82-35C3F43DA240}" srcOrd="0" destOrd="0" parTransId="{284F3656-D80B-4601-A580-23EFBE42E2EE}" sibTransId="{D32A0FD7-ED45-4D67-BC9E-B077F60C6A8A}"/>
    <dgm:cxn modelId="{73E84CB8-E0BE-4B39-92C0-27FE46D508C7}" type="presOf" srcId="{FCB49777-1D42-4EF2-87FE-0FD88828BF8E}" destId="{393FB61E-02CD-480B-AB66-2F3032B302E6}" srcOrd="0" destOrd="0" presId="urn:microsoft.com/office/officeart/2005/8/layout/vList2"/>
    <dgm:cxn modelId="{DCA8E5DF-FF4A-46EE-A6A7-CFADA33DAA94}" type="presOf" srcId="{14AED508-2313-497B-927A-D7B335CF7A42}" destId="{C600F562-BE76-4486-B8D6-8EB4EF12FEB7}" srcOrd="0" destOrd="0" presId="urn:microsoft.com/office/officeart/2005/8/layout/vList2"/>
    <dgm:cxn modelId="{38582EE8-45EE-462C-9227-418465742B25}" type="presOf" srcId="{253E74EE-35CF-4910-9EA6-E15A003F6D3F}" destId="{DA9BF08E-12B6-408D-99F2-46F984687018}" srcOrd="0" destOrd="1" presId="urn:microsoft.com/office/officeart/2005/8/layout/vList2"/>
    <dgm:cxn modelId="{ABDFBC1B-28C7-46BA-B9FD-26BC393DBD5A}" type="presParOf" srcId="{C600F562-BE76-4486-B8D6-8EB4EF12FEB7}" destId="{90211612-C5DE-415C-83C0-F1BA0541DC60}" srcOrd="0" destOrd="0" presId="urn:microsoft.com/office/officeart/2005/8/layout/vList2"/>
    <dgm:cxn modelId="{919BF0D4-2ECB-444C-8226-6205680B89DB}" type="presParOf" srcId="{C600F562-BE76-4486-B8D6-8EB4EF12FEB7}" destId="{DA9BF08E-12B6-408D-99F2-46F984687018}" srcOrd="1" destOrd="0" presId="urn:microsoft.com/office/officeart/2005/8/layout/vList2"/>
    <dgm:cxn modelId="{B898B72D-D00C-4515-90E7-889C193E39DE}" type="presParOf" srcId="{C600F562-BE76-4486-B8D6-8EB4EF12FEB7}" destId="{393FB61E-02CD-480B-AB66-2F3032B302E6}" srcOrd="2" destOrd="0" presId="urn:microsoft.com/office/officeart/2005/8/layout/vList2"/>
    <dgm:cxn modelId="{8058C489-8E6A-48BB-B7D6-84BFB3E44BFF}" type="presParOf" srcId="{C600F562-BE76-4486-B8D6-8EB4EF12FEB7}" destId="{8CD70E83-D6D3-439C-906E-3A5C9B94D92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E65CD0-04EA-49DF-A8DB-93CB4AAB4675}"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2EF3CAF1-466B-429B-BD42-C934FDE40AED}">
      <dgm:prSet/>
      <dgm:spPr/>
      <dgm:t>
        <a:bodyPr/>
        <a:lstStyle/>
        <a:p>
          <a:r>
            <a:rPr lang="nl-NL"/>
            <a:t>Staafjes</a:t>
          </a:r>
          <a:endParaRPr lang="en-US"/>
        </a:p>
      </dgm:t>
    </dgm:pt>
    <dgm:pt modelId="{3AB90ADF-3047-4E57-8192-145EBDBC548B}" type="parTrans" cxnId="{756DD433-3BF5-4B09-B070-4C3306E91844}">
      <dgm:prSet/>
      <dgm:spPr/>
      <dgm:t>
        <a:bodyPr/>
        <a:lstStyle/>
        <a:p>
          <a:endParaRPr lang="en-US"/>
        </a:p>
      </dgm:t>
    </dgm:pt>
    <dgm:pt modelId="{D88A4498-1613-4030-92E4-418C9DA87694}" type="sibTrans" cxnId="{756DD433-3BF5-4B09-B070-4C3306E91844}">
      <dgm:prSet/>
      <dgm:spPr/>
      <dgm:t>
        <a:bodyPr/>
        <a:lstStyle/>
        <a:p>
          <a:endParaRPr lang="en-US"/>
        </a:p>
      </dgm:t>
    </dgm:pt>
    <dgm:pt modelId="{13CEFFB0-819D-4E6C-B656-FD1557618956}">
      <dgm:prSet/>
      <dgm:spPr/>
      <dgm:t>
        <a:bodyPr/>
        <a:lstStyle/>
        <a:p>
          <a:r>
            <a:rPr lang="nl-NL"/>
            <a:t>Lage drempelwaarde voor licht </a:t>
          </a:r>
          <a:r>
            <a:rPr lang="nl-NL">
              <a:sym typeface="Wingdings" panose="05000000000000000000" pitchFamily="2" charset="2"/>
            </a:rPr>
            <a:t></a:t>
          </a:r>
          <a:r>
            <a:rPr lang="nl-NL"/>
            <a:t> gebruik in schemering/donker</a:t>
          </a:r>
          <a:endParaRPr lang="en-US"/>
        </a:p>
      </dgm:t>
    </dgm:pt>
    <dgm:pt modelId="{020F2CFD-B865-4E7B-BD01-5CDC19CCD344}" type="parTrans" cxnId="{DC7413AE-A195-4197-9195-6DB472D1B48C}">
      <dgm:prSet/>
      <dgm:spPr/>
      <dgm:t>
        <a:bodyPr/>
        <a:lstStyle/>
        <a:p>
          <a:endParaRPr lang="en-US"/>
        </a:p>
      </dgm:t>
    </dgm:pt>
    <dgm:pt modelId="{8F13F048-B056-4DEE-8F35-B2C110CF6C22}" type="sibTrans" cxnId="{DC7413AE-A195-4197-9195-6DB472D1B48C}">
      <dgm:prSet/>
      <dgm:spPr/>
      <dgm:t>
        <a:bodyPr/>
        <a:lstStyle/>
        <a:p>
          <a:endParaRPr lang="en-US"/>
        </a:p>
      </dgm:t>
    </dgm:pt>
    <dgm:pt modelId="{29A1343C-0926-492D-B574-CB38AE2F6406}">
      <dgm:prSet/>
      <dgm:spPr/>
      <dgm:t>
        <a:bodyPr/>
        <a:lstStyle/>
        <a:p>
          <a:r>
            <a:rPr lang="nl-NL"/>
            <a:t>Liggen niet in gele vlek en blinde vlek</a:t>
          </a:r>
          <a:endParaRPr lang="en-US"/>
        </a:p>
      </dgm:t>
    </dgm:pt>
    <dgm:pt modelId="{73EDF256-F009-4BD8-BC32-54BB3C9BDF4C}" type="parTrans" cxnId="{2720ED0D-FB30-4807-8FF5-D29E22D3D0B1}">
      <dgm:prSet/>
      <dgm:spPr/>
      <dgm:t>
        <a:bodyPr/>
        <a:lstStyle/>
        <a:p>
          <a:endParaRPr lang="en-US"/>
        </a:p>
      </dgm:t>
    </dgm:pt>
    <dgm:pt modelId="{E3807C91-87F0-4CD3-B88E-0303DA60B6DF}" type="sibTrans" cxnId="{2720ED0D-FB30-4807-8FF5-D29E22D3D0B1}">
      <dgm:prSet/>
      <dgm:spPr/>
      <dgm:t>
        <a:bodyPr/>
        <a:lstStyle/>
        <a:p>
          <a:endParaRPr lang="en-US"/>
        </a:p>
      </dgm:t>
    </dgm:pt>
    <dgm:pt modelId="{49A0ECBF-8F2D-459C-975A-52FB413DAFA3}">
      <dgm:prSet/>
      <dgm:spPr/>
      <dgm:t>
        <a:bodyPr/>
        <a:lstStyle/>
        <a:p>
          <a:r>
            <a:rPr lang="nl-NL"/>
            <a:t>Kegeltjes</a:t>
          </a:r>
          <a:endParaRPr lang="en-US"/>
        </a:p>
      </dgm:t>
    </dgm:pt>
    <dgm:pt modelId="{32028F28-8109-4DBD-8F25-078F7AE09966}" type="parTrans" cxnId="{A19C576C-E2F3-4CA6-A26E-0595EFD9C2F9}">
      <dgm:prSet/>
      <dgm:spPr/>
      <dgm:t>
        <a:bodyPr/>
        <a:lstStyle/>
        <a:p>
          <a:endParaRPr lang="en-US"/>
        </a:p>
      </dgm:t>
    </dgm:pt>
    <dgm:pt modelId="{2ADC4B5F-4809-405B-8C54-01594303E031}" type="sibTrans" cxnId="{A19C576C-E2F3-4CA6-A26E-0595EFD9C2F9}">
      <dgm:prSet/>
      <dgm:spPr/>
      <dgm:t>
        <a:bodyPr/>
        <a:lstStyle/>
        <a:p>
          <a:endParaRPr lang="en-US"/>
        </a:p>
      </dgm:t>
    </dgm:pt>
    <dgm:pt modelId="{9DFC95C8-C094-4601-BF7F-980DAF3ECFB0}">
      <dgm:prSet/>
      <dgm:spPr/>
      <dgm:t>
        <a:bodyPr/>
        <a:lstStyle/>
        <a:p>
          <a:r>
            <a:rPr lang="nl-NL"/>
            <a:t>Hogere drempelwaarde </a:t>
          </a:r>
          <a:r>
            <a:rPr lang="nl-NL">
              <a:sym typeface="Wingdings" panose="05000000000000000000" pitchFamily="2" charset="2"/>
            </a:rPr>
            <a:t></a:t>
          </a:r>
          <a:r>
            <a:rPr lang="nl-NL"/>
            <a:t> alleen bij voldoende licht</a:t>
          </a:r>
          <a:endParaRPr lang="en-US"/>
        </a:p>
      </dgm:t>
    </dgm:pt>
    <dgm:pt modelId="{36F21336-3162-4527-BDD2-540946D9E0B8}" type="parTrans" cxnId="{23D5298C-2234-4DC4-9D46-FA300149743A}">
      <dgm:prSet/>
      <dgm:spPr/>
      <dgm:t>
        <a:bodyPr/>
        <a:lstStyle/>
        <a:p>
          <a:endParaRPr lang="en-US"/>
        </a:p>
      </dgm:t>
    </dgm:pt>
    <dgm:pt modelId="{8309CA4C-6E1F-4941-ADC6-2454AFC1C618}" type="sibTrans" cxnId="{23D5298C-2234-4DC4-9D46-FA300149743A}">
      <dgm:prSet/>
      <dgm:spPr/>
      <dgm:t>
        <a:bodyPr/>
        <a:lstStyle/>
        <a:p>
          <a:endParaRPr lang="en-US"/>
        </a:p>
      </dgm:t>
    </dgm:pt>
    <dgm:pt modelId="{AC3049DC-43C2-4F46-A1A8-5076D96632D9}">
      <dgm:prSet/>
      <dgm:spPr/>
      <dgm:t>
        <a:bodyPr/>
        <a:lstStyle/>
        <a:p>
          <a:r>
            <a:rPr lang="nl-NL"/>
            <a:t>Vooral in de gele vlek</a:t>
          </a:r>
          <a:endParaRPr lang="en-US"/>
        </a:p>
      </dgm:t>
    </dgm:pt>
    <dgm:pt modelId="{29701E05-E443-4BE4-A401-E364E15B45C6}" type="parTrans" cxnId="{6B4ED212-7136-498A-8EA5-814240691733}">
      <dgm:prSet/>
      <dgm:spPr/>
      <dgm:t>
        <a:bodyPr/>
        <a:lstStyle/>
        <a:p>
          <a:endParaRPr lang="en-US"/>
        </a:p>
      </dgm:t>
    </dgm:pt>
    <dgm:pt modelId="{6CCB6B19-8AD6-4D1D-B149-93A5A7F1D1F1}" type="sibTrans" cxnId="{6B4ED212-7136-498A-8EA5-814240691733}">
      <dgm:prSet/>
      <dgm:spPr/>
      <dgm:t>
        <a:bodyPr/>
        <a:lstStyle/>
        <a:p>
          <a:endParaRPr lang="en-US"/>
        </a:p>
      </dgm:t>
    </dgm:pt>
    <dgm:pt modelId="{5195A3ED-8407-41D9-BDB6-8AF6B664F41E}">
      <dgm:prSet/>
      <dgm:spPr/>
      <dgm:t>
        <a:bodyPr/>
        <a:lstStyle/>
        <a:p>
          <a:r>
            <a:rPr lang="nl-NL"/>
            <a:t>Liggen niet in de rand van het netvlies</a:t>
          </a:r>
          <a:endParaRPr lang="en-US"/>
        </a:p>
      </dgm:t>
    </dgm:pt>
    <dgm:pt modelId="{1FEE6E38-446A-4FA2-B07A-51390491939D}" type="parTrans" cxnId="{A0A4D8B9-86AE-459F-952E-6F4932B661C8}">
      <dgm:prSet/>
      <dgm:spPr/>
      <dgm:t>
        <a:bodyPr/>
        <a:lstStyle/>
        <a:p>
          <a:endParaRPr lang="en-US"/>
        </a:p>
      </dgm:t>
    </dgm:pt>
    <dgm:pt modelId="{23289ABE-3FC1-465C-95EC-0DF449DC971B}" type="sibTrans" cxnId="{A0A4D8B9-86AE-459F-952E-6F4932B661C8}">
      <dgm:prSet/>
      <dgm:spPr/>
      <dgm:t>
        <a:bodyPr/>
        <a:lstStyle/>
        <a:p>
          <a:endParaRPr lang="en-US"/>
        </a:p>
      </dgm:t>
    </dgm:pt>
    <dgm:pt modelId="{0A8B302F-56F1-47B3-BCF8-C85B93C62CD5}">
      <dgm:prSet/>
      <dgm:spPr/>
      <dgm:t>
        <a:bodyPr/>
        <a:lstStyle/>
        <a:p>
          <a:r>
            <a:rPr lang="nl-NL"/>
            <a:t>Hiermee kun je het scherpst zien</a:t>
          </a:r>
          <a:endParaRPr lang="en-US"/>
        </a:p>
      </dgm:t>
    </dgm:pt>
    <dgm:pt modelId="{0E81E24A-2ACE-431A-BD13-6199CC547A0C}" type="parTrans" cxnId="{CB91C7DE-CA99-4127-8C81-244A8053D433}">
      <dgm:prSet/>
      <dgm:spPr/>
      <dgm:t>
        <a:bodyPr/>
        <a:lstStyle/>
        <a:p>
          <a:endParaRPr lang="en-US"/>
        </a:p>
      </dgm:t>
    </dgm:pt>
    <dgm:pt modelId="{47EF7CF9-29F0-4908-974C-F5EB3E891A95}" type="sibTrans" cxnId="{CB91C7DE-CA99-4127-8C81-244A8053D433}">
      <dgm:prSet/>
      <dgm:spPr/>
      <dgm:t>
        <a:bodyPr/>
        <a:lstStyle/>
        <a:p>
          <a:endParaRPr lang="en-US"/>
        </a:p>
      </dgm:t>
    </dgm:pt>
    <dgm:pt modelId="{F35015FB-5883-4FF1-ABD1-B8AB96CB5133}" type="pres">
      <dgm:prSet presAssocID="{DAE65CD0-04EA-49DF-A8DB-93CB4AAB4675}" presName="Name0" presStyleCnt="0">
        <dgm:presLayoutVars>
          <dgm:dir/>
          <dgm:animLvl val="lvl"/>
          <dgm:resizeHandles val="exact"/>
        </dgm:presLayoutVars>
      </dgm:prSet>
      <dgm:spPr/>
    </dgm:pt>
    <dgm:pt modelId="{401CADE3-FCFC-4A5D-B1F6-2A162C02D610}" type="pres">
      <dgm:prSet presAssocID="{2EF3CAF1-466B-429B-BD42-C934FDE40AED}" presName="composite" presStyleCnt="0"/>
      <dgm:spPr/>
    </dgm:pt>
    <dgm:pt modelId="{E5D7E891-589A-4B25-A169-503911242F3E}" type="pres">
      <dgm:prSet presAssocID="{2EF3CAF1-466B-429B-BD42-C934FDE40AED}" presName="parTx" presStyleLbl="alignNode1" presStyleIdx="0" presStyleCnt="2">
        <dgm:presLayoutVars>
          <dgm:chMax val="0"/>
          <dgm:chPref val="0"/>
          <dgm:bulletEnabled val="1"/>
        </dgm:presLayoutVars>
      </dgm:prSet>
      <dgm:spPr/>
    </dgm:pt>
    <dgm:pt modelId="{B3E53C82-0789-4C8A-945C-5CD6B0AA9B89}" type="pres">
      <dgm:prSet presAssocID="{2EF3CAF1-466B-429B-BD42-C934FDE40AED}" presName="desTx" presStyleLbl="alignAccFollowNode1" presStyleIdx="0" presStyleCnt="2">
        <dgm:presLayoutVars>
          <dgm:bulletEnabled val="1"/>
        </dgm:presLayoutVars>
      </dgm:prSet>
      <dgm:spPr/>
    </dgm:pt>
    <dgm:pt modelId="{586DE2FF-FDDB-44F5-996B-0AC71704DFF8}" type="pres">
      <dgm:prSet presAssocID="{D88A4498-1613-4030-92E4-418C9DA87694}" presName="space" presStyleCnt="0"/>
      <dgm:spPr/>
    </dgm:pt>
    <dgm:pt modelId="{09ABD1EB-25A7-41DC-A57F-74AF1296AA01}" type="pres">
      <dgm:prSet presAssocID="{49A0ECBF-8F2D-459C-975A-52FB413DAFA3}" presName="composite" presStyleCnt="0"/>
      <dgm:spPr/>
    </dgm:pt>
    <dgm:pt modelId="{AA352A1A-0CE5-4D00-B2FF-7C68559F5EAA}" type="pres">
      <dgm:prSet presAssocID="{49A0ECBF-8F2D-459C-975A-52FB413DAFA3}" presName="parTx" presStyleLbl="alignNode1" presStyleIdx="1" presStyleCnt="2">
        <dgm:presLayoutVars>
          <dgm:chMax val="0"/>
          <dgm:chPref val="0"/>
          <dgm:bulletEnabled val="1"/>
        </dgm:presLayoutVars>
      </dgm:prSet>
      <dgm:spPr/>
    </dgm:pt>
    <dgm:pt modelId="{3E1C17A4-375F-47FF-96D0-7D6D19CDD4BE}" type="pres">
      <dgm:prSet presAssocID="{49A0ECBF-8F2D-459C-975A-52FB413DAFA3}" presName="desTx" presStyleLbl="alignAccFollowNode1" presStyleIdx="1" presStyleCnt="2">
        <dgm:presLayoutVars>
          <dgm:bulletEnabled val="1"/>
        </dgm:presLayoutVars>
      </dgm:prSet>
      <dgm:spPr/>
    </dgm:pt>
  </dgm:ptLst>
  <dgm:cxnLst>
    <dgm:cxn modelId="{3C62D908-EEB6-4A7D-8B02-371E83F14F0F}" type="presOf" srcId="{13CEFFB0-819D-4E6C-B656-FD1557618956}" destId="{B3E53C82-0789-4C8A-945C-5CD6B0AA9B89}" srcOrd="0" destOrd="0" presId="urn:microsoft.com/office/officeart/2005/8/layout/hList1"/>
    <dgm:cxn modelId="{2720ED0D-FB30-4807-8FF5-D29E22D3D0B1}" srcId="{2EF3CAF1-466B-429B-BD42-C934FDE40AED}" destId="{29A1343C-0926-492D-B574-CB38AE2F6406}" srcOrd="1" destOrd="0" parTransId="{73EDF256-F009-4BD8-BC32-54BB3C9BDF4C}" sibTransId="{E3807C91-87F0-4CD3-B88E-0303DA60B6DF}"/>
    <dgm:cxn modelId="{6B4ED212-7136-498A-8EA5-814240691733}" srcId="{49A0ECBF-8F2D-459C-975A-52FB413DAFA3}" destId="{AC3049DC-43C2-4F46-A1A8-5076D96632D9}" srcOrd="1" destOrd="0" parTransId="{29701E05-E443-4BE4-A401-E364E15B45C6}" sibTransId="{6CCB6B19-8AD6-4D1D-B149-93A5A7F1D1F1}"/>
    <dgm:cxn modelId="{D8132025-138C-4392-A99E-3F0FDF2D53F2}" type="presOf" srcId="{DAE65CD0-04EA-49DF-A8DB-93CB4AAB4675}" destId="{F35015FB-5883-4FF1-ABD1-B8AB96CB5133}" srcOrd="0" destOrd="0" presId="urn:microsoft.com/office/officeart/2005/8/layout/hList1"/>
    <dgm:cxn modelId="{C8430C2F-BB64-416D-9900-B6918D6B53F2}" type="presOf" srcId="{0A8B302F-56F1-47B3-BCF8-C85B93C62CD5}" destId="{3E1C17A4-375F-47FF-96D0-7D6D19CDD4BE}" srcOrd="0" destOrd="3" presId="urn:microsoft.com/office/officeart/2005/8/layout/hList1"/>
    <dgm:cxn modelId="{7B4E2231-A307-4D24-A77D-20B418E83DD9}" type="presOf" srcId="{2EF3CAF1-466B-429B-BD42-C934FDE40AED}" destId="{E5D7E891-589A-4B25-A169-503911242F3E}" srcOrd="0" destOrd="0" presId="urn:microsoft.com/office/officeart/2005/8/layout/hList1"/>
    <dgm:cxn modelId="{756DD433-3BF5-4B09-B070-4C3306E91844}" srcId="{DAE65CD0-04EA-49DF-A8DB-93CB4AAB4675}" destId="{2EF3CAF1-466B-429B-BD42-C934FDE40AED}" srcOrd="0" destOrd="0" parTransId="{3AB90ADF-3047-4E57-8192-145EBDBC548B}" sibTransId="{D88A4498-1613-4030-92E4-418C9DA87694}"/>
    <dgm:cxn modelId="{A19C576C-E2F3-4CA6-A26E-0595EFD9C2F9}" srcId="{DAE65CD0-04EA-49DF-A8DB-93CB4AAB4675}" destId="{49A0ECBF-8F2D-459C-975A-52FB413DAFA3}" srcOrd="1" destOrd="0" parTransId="{32028F28-8109-4DBD-8F25-078F7AE09966}" sibTransId="{2ADC4B5F-4809-405B-8C54-01594303E031}"/>
    <dgm:cxn modelId="{599E397A-0D56-4547-9A64-D0A5CB7F563D}" type="presOf" srcId="{5195A3ED-8407-41D9-BDB6-8AF6B664F41E}" destId="{3E1C17A4-375F-47FF-96D0-7D6D19CDD4BE}" srcOrd="0" destOrd="2" presId="urn:microsoft.com/office/officeart/2005/8/layout/hList1"/>
    <dgm:cxn modelId="{23D5298C-2234-4DC4-9D46-FA300149743A}" srcId="{49A0ECBF-8F2D-459C-975A-52FB413DAFA3}" destId="{9DFC95C8-C094-4601-BF7F-980DAF3ECFB0}" srcOrd="0" destOrd="0" parTransId="{36F21336-3162-4527-BDD2-540946D9E0B8}" sibTransId="{8309CA4C-6E1F-4941-ADC6-2454AFC1C618}"/>
    <dgm:cxn modelId="{E9685095-C0D3-4828-99A8-B26276945200}" type="presOf" srcId="{29A1343C-0926-492D-B574-CB38AE2F6406}" destId="{B3E53C82-0789-4C8A-945C-5CD6B0AA9B89}" srcOrd="0" destOrd="1" presId="urn:microsoft.com/office/officeart/2005/8/layout/hList1"/>
    <dgm:cxn modelId="{D52500AD-5185-49BC-B4A4-35F89E4FF62C}" type="presOf" srcId="{49A0ECBF-8F2D-459C-975A-52FB413DAFA3}" destId="{AA352A1A-0CE5-4D00-B2FF-7C68559F5EAA}" srcOrd="0" destOrd="0" presId="urn:microsoft.com/office/officeart/2005/8/layout/hList1"/>
    <dgm:cxn modelId="{DC7413AE-A195-4197-9195-6DB472D1B48C}" srcId="{2EF3CAF1-466B-429B-BD42-C934FDE40AED}" destId="{13CEFFB0-819D-4E6C-B656-FD1557618956}" srcOrd="0" destOrd="0" parTransId="{020F2CFD-B865-4E7B-BD01-5CDC19CCD344}" sibTransId="{8F13F048-B056-4DEE-8F35-B2C110CF6C22}"/>
    <dgm:cxn modelId="{A0A4D8B9-86AE-459F-952E-6F4932B661C8}" srcId="{49A0ECBF-8F2D-459C-975A-52FB413DAFA3}" destId="{5195A3ED-8407-41D9-BDB6-8AF6B664F41E}" srcOrd="2" destOrd="0" parTransId="{1FEE6E38-446A-4FA2-B07A-51390491939D}" sibTransId="{23289ABE-3FC1-465C-95EC-0DF449DC971B}"/>
    <dgm:cxn modelId="{7FCAAAC4-98E8-48F5-AB9A-8A12B89CAAC5}" type="presOf" srcId="{AC3049DC-43C2-4F46-A1A8-5076D96632D9}" destId="{3E1C17A4-375F-47FF-96D0-7D6D19CDD4BE}" srcOrd="0" destOrd="1" presId="urn:microsoft.com/office/officeart/2005/8/layout/hList1"/>
    <dgm:cxn modelId="{CB91C7DE-CA99-4127-8C81-244A8053D433}" srcId="{49A0ECBF-8F2D-459C-975A-52FB413DAFA3}" destId="{0A8B302F-56F1-47B3-BCF8-C85B93C62CD5}" srcOrd="3" destOrd="0" parTransId="{0E81E24A-2ACE-431A-BD13-6199CC547A0C}" sibTransId="{47EF7CF9-29F0-4908-974C-F5EB3E891A95}"/>
    <dgm:cxn modelId="{29F05BE1-735D-4D29-98D3-D7D07B6D072A}" type="presOf" srcId="{9DFC95C8-C094-4601-BF7F-980DAF3ECFB0}" destId="{3E1C17A4-375F-47FF-96D0-7D6D19CDD4BE}" srcOrd="0" destOrd="0" presId="urn:microsoft.com/office/officeart/2005/8/layout/hList1"/>
    <dgm:cxn modelId="{F69B68AC-858B-4CA8-B315-3E9F07A62C76}" type="presParOf" srcId="{F35015FB-5883-4FF1-ABD1-B8AB96CB5133}" destId="{401CADE3-FCFC-4A5D-B1F6-2A162C02D610}" srcOrd="0" destOrd="0" presId="urn:microsoft.com/office/officeart/2005/8/layout/hList1"/>
    <dgm:cxn modelId="{804511CC-91BC-4E69-B10D-9A169894A875}" type="presParOf" srcId="{401CADE3-FCFC-4A5D-B1F6-2A162C02D610}" destId="{E5D7E891-589A-4B25-A169-503911242F3E}" srcOrd="0" destOrd="0" presId="urn:microsoft.com/office/officeart/2005/8/layout/hList1"/>
    <dgm:cxn modelId="{F91BEEAB-B84C-4727-BD75-75CD496E30A9}" type="presParOf" srcId="{401CADE3-FCFC-4A5D-B1F6-2A162C02D610}" destId="{B3E53C82-0789-4C8A-945C-5CD6B0AA9B89}" srcOrd="1" destOrd="0" presId="urn:microsoft.com/office/officeart/2005/8/layout/hList1"/>
    <dgm:cxn modelId="{F2A8EF41-5FB5-483E-9D85-9F6E349FF9F8}" type="presParOf" srcId="{F35015FB-5883-4FF1-ABD1-B8AB96CB5133}" destId="{586DE2FF-FDDB-44F5-996B-0AC71704DFF8}" srcOrd="1" destOrd="0" presId="urn:microsoft.com/office/officeart/2005/8/layout/hList1"/>
    <dgm:cxn modelId="{157E4354-07EB-47B5-8058-4078CC3F751F}" type="presParOf" srcId="{F35015FB-5883-4FF1-ABD1-B8AB96CB5133}" destId="{09ABD1EB-25A7-41DC-A57F-74AF1296AA01}" srcOrd="2" destOrd="0" presId="urn:microsoft.com/office/officeart/2005/8/layout/hList1"/>
    <dgm:cxn modelId="{F758FDF8-95BD-4723-B5C4-5FB8E3330E1A}" type="presParOf" srcId="{09ABD1EB-25A7-41DC-A57F-74AF1296AA01}" destId="{AA352A1A-0CE5-4D00-B2FF-7C68559F5EAA}" srcOrd="0" destOrd="0" presId="urn:microsoft.com/office/officeart/2005/8/layout/hList1"/>
    <dgm:cxn modelId="{7601EAC1-B5B7-4469-A008-875571D411E1}" type="presParOf" srcId="{09ABD1EB-25A7-41DC-A57F-74AF1296AA01}" destId="{3E1C17A4-375F-47FF-96D0-7D6D19CDD4B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11612-C5DE-415C-83C0-F1BA0541DC60}">
      <dsp:nvSpPr>
        <dsp:cNvPr id="0" name=""/>
        <dsp:cNvSpPr/>
      </dsp:nvSpPr>
      <dsp:spPr>
        <a:xfrm>
          <a:off x="0" y="19888"/>
          <a:ext cx="8229600" cy="7915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u="sng" kern="1200"/>
            <a:t>zintuigcellen</a:t>
          </a:r>
          <a:r>
            <a:rPr lang="nl-NL" sz="3300" kern="1200"/>
            <a:t>:</a:t>
          </a:r>
          <a:endParaRPr lang="en-US" sz="3300" kern="1200"/>
        </a:p>
      </dsp:txBody>
      <dsp:txXfrm>
        <a:off x="38638" y="58526"/>
        <a:ext cx="8152324" cy="714229"/>
      </dsp:txXfrm>
    </dsp:sp>
    <dsp:sp modelId="{DA9BF08E-12B6-408D-99F2-46F984687018}">
      <dsp:nvSpPr>
        <dsp:cNvPr id="0" name=""/>
        <dsp:cNvSpPr/>
      </dsp:nvSpPr>
      <dsp:spPr>
        <a:xfrm>
          <a:off x="0" y="811394"/>
          <a:ext cx="8229600"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nl-NL" sz="2600" kern="1200"/>
            <a:t>Kegeltjes = kleuren zien</a:t>
          </a:r>
          <a:endParaRPr lang="en-US" sz="2600" kern="1200"/>
        </a:p>
        <a:p>
          <a:pPr marL="228600" lvl="1" indent="-228600" algn="l" defTabSz="1155700">
            <a:lnSpc>
              <a:spcPct val="90000"/>
            </a:lnSpc>
            <a:spcBef>
              <a:spcPct val="0"/>
            </a:spcBef>
            <a:spcAft>
              <a:spcPct val="20000"/>
            </a:spcAft>
            <a:buChar char="•"/>
          </a:pPr>
          <a:r>
            <a:rPr lang="nl-NL" sz="2600" kern="1200"/>
            <a:t>Staafjes   = zwart-grijs-wit zien</a:t>
          </a:r>
          <a:endParaRPr lang="en-US" sz="2600" kern="1200"/>
        </a:p>
        <a:p>
          <a:pPr marL="228600" lvl="1" indent="-228600" algn="l" defTabSz="1155700">
            <a:lnSpc>
              <a:spcPct val="90000"/>
            </a:lnSpc>
            <a:spcBef>
              <a:spcPct val="0"/>
            </a:spcBef>
            <a:spcAft>
              <a:spcPct val="20000"/>
            </a:spcAft>
            <a:buChar char="•"/>
          </a:pPr>
          <a:r>
            <a:rPr lang="nl-NL" sz="2600" kern="1200"/>
            <a:t>Gele vlek (macula lutea) </a:t>
          </a:r>
          <a:r>
            <a:rPr lang="nl-NL" sz="2600" kern="1200">
              <a:sym typeface="Wingdings" panose="05000000000000000000" pitchFamily="2" charset="2"/>
            </a:rPr>
            <a:t></a:t>
          </a:r>
          <a:r>
            <a:rPr lang="nl-NL" sz="2600" kern="1200"/>
            <a:t> gevoeligste plek van het netvlies, bevat veel kegeltjes</a:t>
          </a:r>
          <a:endParaRPr lang="en-US" sz="2600" kern="1200"/>
        </a:p>
      </dsp:txBody>
      <dsp:txXfrm>
        <a:off x="0" y="811394"/>
        <a:ext cx="8229600" cy="1707750"/>
      </dsp:txXfrm>
    </dsp:sp>
    <dsp:sp modelId="{393FB61E-02CD-480B-AB66-2F3032B302E6}">
      <dsp:nvSpPr>
        <dsp:cNvPr id="0" name=""/>
        <dsp:cNvSpPr/>
      </dsp:nvSpPr>
      <dsp:spPr>
        <a:xfrm>
          <a:off x="0" y="2519144"/>
          <a:ext cx="8229600" cy="7915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u="sng" kern="1200"/>
            <a:t>zenuwcellen</a:t>
          </a:r>
          <a:endParaRPr lang="en-US" sz="3300" kern="1200"/>
        </a:p>
      </dsp:txBody>
      <dsp:txXfrm>
        <a:off x="38638" y="2557782"/>
        <a:ext cx="8152324" cy="714229"/>
      </dsp:txXfrm>
    </dsp:sp>
    <dsp:sp modelId="{8CD70E83-D6D3-439C-906E-3A5C9B94D927}">
      <dsp:nvSpPr>
        <dsp:cNvPr id="0" name=""/>
        <dsp:cNvSpPr/>
      </dsp:nvSpPr>
      <dsp:spPr>
        <a:xfrm>
          <a:off x="0" y="3310649"/>
          <a:ext cx="8229600" cy="119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nl-NL" sz="2600" kern="1200"/>
            <a:t>Geleiden impulsen van staafjes en kegeltjes naar de hersenen, via de blinde vlek waar de oogzenuw het oog verlaat</a:t>
          </a:r>
          <a:endParaRPr lang="en-US" sz="2600" kern="1200"/>
        </a:p>
      </dsp:txBody>
      <dsp:txXfrm>
        <a:off x="0" y="3310649"/>
        <a:ext cx="8229600" cy="1195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7E891-589A-4B25-A169-503911242F3E}">
      <dsp:nvSpPr>
        <dsp:cNvPr id="0" name=""/>
        <dsp:cNvSpPr/>
      </dsp:nvSpPr>
      <dsp:spPr>
        <a:xfrm>
          <a:off x="40" y="167337"/>
          <a:ext cx="3845569"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nl-NL" sz="2600" kern="1200"/>
            <a:t>Staafjes</a:t>
          </a:r>
          <a:endParaRPr lang="en-US" sz="2600" kern="1200"/>
        </a:p>
      </dsp:txBody>
      <dsp:txXfrm>
        <a:off x="40" y="167337"/>
        <a:ext cx="3845569" cy="748800"/>
      </dsp:txXfrm>
    </dsp:sp>
    <dsp:sp modelId="{B3E53C82-0789-4C8A-945C-5CD6B0AA9B89}">
      <dsp:nvSpPr>
        <dsp:cNvPr id="0" name=""/>
        <dsp:cNvSpPr/>
      </dsp:nvSpPr>
      <dsp:spPr>
        <a:xfrm>
          <a:off x="40" y="916137"/>
          <a:ext cx="3845569" cy="34424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nl-NL" sz="2600" kern="1200"/>
            <a:t>Lage drempelwaarde voor licht </a:t>
          </a:r>
          <a:r>
            <a:rPr lang="nl-NL" sz="2600" kern="1200">
              <a:sym typeface="Wingdings" panose="05000000000000000000" pitchFamily="2" charset="2"/>
            </a:rPr>
            <a:t></a:t>
          </a:r>
          <a:r>
            <a:rPr lang="nl-NL" sz="2600" kern="1200"/>
            <a:t> gebruik in schemering/donker</a:t>
          </a:r>
          <a:endParaRPr lang="en-US" sz="2600" kern="1200"/>
        </a:p>
        <a:p>
          <a:pPr marL="228600" lvl="1" indent="-228600" algn="l" defTabSz="1155700">
            <a:lnSpc>
              <a:spcPct val="90000"/>
            </a:lnSpc>
            <a:spcBef>
              <a:spcPct val="0"/>
            </a:spcBef>
            <a:spcAft>
              <a:spcPct val="15000"/>
            </a:spcAft>
            <a:buChar char="•"/>
          </a:pPr>
          <a:r>
            <a:rPr lang="nl-NL" sz="2600" kern="1200"/>
            <a:t>Liggen niet in gele vlek en blinde vlek</a:t>
          </a:r>
          <a:endParaRPr lang="en-US" sz="2600" kern="1200"/>
        </a:p>
      </dsp:txBody>
      <dsp:txXfrm>
        <a:off x="40" y="916137"/>
        <a:ext cx="3845569" cy="3442487"/>
      </dsp:txXfrm>
    </dsp:sp>
    <dsp:sp modelId="{AA352A1A-0CE5-4D00-B2FF-7C68559F5EAA}">
      <dsp:nvSpPr>
        <dsp:cNvPr id="0" name=""/>
        <dsp:cNvSpPr/>
      </dsp:nvSpPr>
      <dsp:spPr>
        <a:xfrm>
          <a:off x="4383989" y="167337"/>
          <a:ext cx="3845569"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nl-NL" sz="2600" kern="1200"/>
            <a:t>Kegeltjes</a:t>
          </a:r>
          <a:endParaRPr lang="en-US" sz="2600" kern="1200"/>
        </a:p>
      </dsp:txBody>
      <dsp:txXfrm>
        <a:off x="4383989" y="167337"/>
        <a:ext cx="3845569" cy="748800"/>
      </dsp:txXfrm>
    </dsp:sp>
    <dsp:sp modelId="{3E1C17A4-375F-47FF-96D0-7D6D19CDD4BE}">
      <dsp:nvSpPr>
        <dsp:cNvPr id="0" name=""/>
        <dsp:cNvSpPr/>
      </dsp:nvSpPr>
      <dsp:spPr>
        <a:xfrm>
          <a:off x="4383989" y="916137"/>
          <a:ext cx="3845569" cy="34424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nl-NL" sz="2600" kern="1200"/>
            <a:t>Hogere drempelwaarde </a:t>
          </a:r>
          <a:r>
            <a:rPr lang="nl-NL" sz="2600" kern="1200">
              <a:sym typeface="Wingdings" panose="05000000000000000000" pitchFamily="2" charset="2"/>
            </a:rPr>
            <a:t></a:t>
          </a:r>
          <a:r>
            <a:rPr lang="nl-NL" sz="2600" kern="1200"/>
            <a:t> alleen bij voldoende licht</a:t>
          </a:r>
          <a:endParaRPr lang="en-US" sz="2600" kern="1200"/>
        </a:p>
        <a:p>
          <a:pPr marL="228600" lvl="1" indent="-228600" algn="l" defTabSz="1155700">
            <a:lnSpc>
              <a:spcPct val="90000"/>
            </a:lnSpc>
            <a:spcBef>
              <a:spcPct val="0"/>
            </a:spcBef>
            <a:spcAft>
              <a:spcPct val="15000"/>
            </a:spcAft>
            <a:buChar char="•"/>
          </a:pPr>
          <a:r>
            <a:rPr lang="nl-NL" sz="2600" kern="1200"/>
            <a:t>Vooral in de gele vlek</a:t>
          </a:r>
          <a:endParaRPr lang="en-US" sz="2600" kern="1200"/>
        </a:p>
        <a:p>
          <a:pPr marL="228600" lvl="1" indent="-228600" algn="l" defTabSz="1155700">
            <a:lnSpc>
              <a:spcPct val="90000"/>
            </a:lnSpc>
            <a:spcBef>
              <a:spcPct val="0"/>
            </a:spcBef>
            <a:spcAft>
              <a:spcPct val="15000"/>
            </a:spcAft>
            <a:buChar char="•"/>
          </a:pPr>
          <a:r>
            <a:rPr lang="nl-NL" sz="2600" kern="1200"/>
            <a:t>Liggen niet in de rand van het netvlies</a:t>
          </a:r>
          <a:endParaRPr lang="en-US" sz="2600" kern="1200"/>
        </a:p>
        <a:p>
          <a:pPr marL="228600" lvl="1" indent="-228600" algn="l" defTabSz="1155700">
            <a:lnSpc>
              <a:spcPct val="90000"/>
            </a:lnSpc>
            <a:spcBef>
              <a:spcPct val="0"/>
            </a:spcBef>
            <a:spcAft>
              <a:spcPct val="15000"/>
            </a:spcAft>
            <a:buChar char="•"/>
          </a:pPr>
          <a:r>
            <a:rPr lang="nl-NL" sz="2600" kern="1200"/>
            <a:t>Hiermee kun je het scherpst zien</a:t>
          </a:r>
          <a:endParaRPr lang="en-US" sz="2600" kern="1200"/>
        </a:p>
      </dsp:txBody>
      <dsp:txXfrm>
        <a:off x="4383989" y="916137"/>
        <a:ext cx="3845569" cy="34424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A3D028-00D6-4413-A3BD-1C54A9E7D114}" type="datetimeFigureOut">
              <a:rPr lang="nl-NL" smtClean="0"/>
              <a:t>15-3-2021</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0C9E9B-1F66-4F61-A9AA-7A059250A7DF}" type="slidenum">
              <a:rPr lang="nl-NL" smtClean="0"/>
              <a:t>‹nr.›</a:t>
            </a:fld>
            <a:endParaRPr lang="nl-NL"/>
          </a:p>
        </p:txBody>
      </p:sp>
    </p:spTree>
    <p:extLst>
      <p:ext uri="{BB962C8B-B14F-4D97-AF65-F5344CB8AC3E}">
        <p14:creationId xmlns:p14="http://schemas.microsoft.com/office/powerpoint/2010/main" val="1560296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FD3C69-34E5-43B2-82DE-0A757273D4C0}" type="datetimeFigureOut">
              <a:rPr lang="nl-NL" smtClean="0"/>
              <a:t>15-3-2021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A262A5-997A-4EDD-AE8A-09EEAFBAF5EB}" type="slidenum">
              <a:rPr lang="nl-NL" smtClean="0"/>
              <a:t>‹nr.›</a:t>
            </a:fld>
            <a:endParaRPr lang="nl-NL"/>
          </a:p>
        </p:txBody>
      </p:sp>
    </p:spTree>
    <p:extLst>
      <p:ext uri="{BB962C8B-B14F-4D97-AF65-F5344CB8AC3E}">
        <p14:creationId xmlns:p14="http://schemas.microsoft.com/office/powerpoint/2010/main" val="1172968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nl.wikipedia.org/wiki/Exocriene_klier" TargetMode="External"/><Relationship Id="rId13" Type="http://schemas.openxmlformats.org/officeDocument/2006/relationships/hyperlink" Target="https://nl.wikipedia.org/wiki/Eiwitten" TargetMode="External"/><Relationship Id="rId18" Type="http://schemas.openxmlformats.org/officeDocument/2006/relationships/hyperlink" Target="https://nl.wikipedia.org/wiki/Calcium" TargetMode="External"/><Relationship Id="rId26" Type="http://schemas.openxmlformats.org/officeDocument/2006/relationships/hyperlink" Target="https://nl.wikipedia.org/wiki/Ui_(bolgewas)" TargetMode="External"/><Relationship Id="rId3" Type="http://schemas.openxmlformats.org/officeDocument/2006/relationships/hyperlink" Target="https://nl.wikipedia.org/wiki/Wimper" TargetMode="External"/><Relationship Id="rId21" Type="http://schemas.openxmlformats.org/officeDocument/2006/relationships/hyperlink" Target="https://nl.wikipedia.org/wiki/Traanbuis" TargetMode="External"/><Relationship Id="rId7" Type="http://schemas.openxmlformats.org/officeDocument/2006/relationships/hyperlink" Target="https://nl.wikipedia.org/wiki/Traanklier" TargetMode="External"/><Relationship Id="rId12" Type="http://schemas.openxmlformats.org/officeDocument/2006/relationships/hyperlink" Target="https://nl.wikipedia.org/wiki/Oogbol" TargetMode="External"/><Relationship Id="rId17" Type="http://schemas.openxmlformats.org/officeDocument/2006/relationships/hyperlink" Target="https://nl.wikipedia.org/wiki/Glucose" TargetMode="External"/><Relationship Id="rId25" Type="http://schemas.openxmlformats.org/officeDocument/2006/relationships/hyperlink" Target="https://nl.wikipedia.org/wiki/Huilen" TargetMode="External"/><Relationship Id="rId2" Type="http://schemas.openxmlformats.org/officeDocument/2006/relationships/slide" Target="../slides/slide5.xml"/><Relationship Id="rId16" Type="http://schemas.openxmlformats.org/officeDocument/2006/relationships/hyperlink" Target="https://nl.wikipedia.org/wiki/Immunoglobuline" TargetMode="External"/><Relationship Id="rId20" Type="http://schemas.openxmlformats.org/officeDocument/2006/relationships/hyperlink" Target="https://nl.wikipedia.org/wiki/Alexander_Fleming" TargetMode="External"/><Relationship Id="rId1" Type="http://schemas.openxmlformats.org/officeDocument/2006/relationships/notesMaster" Target="../notesMasters/notesMaster1.xml"/><Relationship Id="rId6" Type="http://schemas.openxmlformats.org/officeDocument/2006/relationships/hyperlink" Target="https://nl.wikipedia.org/wiki/Menselijk_oog" TargetMode="External"/><Relationship Id="rId11" Type="http://schemas.openxmlformats.org/officeDocument/2006/relationships/hyperlink" Target="https://nl.wikipedia.org/wiki/Oogkas" TargetMode="External"/><Relationship Id="rId24" Type="http://schemas.openxmlformats.org/officeDocument/2006/relationships/hyperlink" Target="https://nl.wikipedia.org/wiki/Emotie" TargetMode="External"/><Relationship Id="rId5" Type="http://schemas.openxmlformats.org/officeDocument/2006/relationships/hyperlink" Target="https://nl.wikipedia.org/wiki/Bacteri%C3%ABn" TargetMode="External"/><Relationship Id="rId15" Type="http://schemas.openxmlformats.org/officeDocument/2006/relationships/hyperlink" Target="https://nl.wikipedia.org/wiki/Kalium" TargetMode="External"/><Relationship Id="rId23" Type="http://schemas.openxmlformats.org/officeDocument/2006/relationships/hyperlink" Target="https://nl.wikipedia.org/wiki/Snot" TargetMode="External"/><Relationship Id="rId28" Type="http://schemas.openxmlformats.org/officeDocument/2006/relationships/hyperlink" Target="https://nl.wikipedia.org/wiki/Krokodillentranen" TargetMode="External"/><Relationship Id="rId10" Type="http://schemas.openxmlformats.org/officeDocument/2006/relationships/hyperlink" Target="https://nl.wikipedia.org/wiki/Amandel_(noot)" TargetMode="External"/><Relationship Id="rId19" Type="http://schemas.openxmlformats.org/officeDocument/2006/relationships/hyperlink" Target="https://nl.wikipedia.org/wiki/Magnesium" TargetMode="External"/><Relationship Id="rId4" Type="http://schemas.openxmlformats.org/officeDocument/2006/relationships/hyperlink" Target="https://nl.wikipedia.org/wiki/Lysozym" TargetMode="External"/><Relationship Id="rId9" Type="http://schemas.openxmlformats.org/officeDocument/2006/relationships/hyperlink" Target="https://nl.wikipedia.org/wiki/Klier" TargetMode="External"/><Relationship Id="rId14" Type="http://schemas.openxmlformats.org/officeDocument/2006/relationships/hyperlink" Target="https://nl.wikipedia.org/wiki/Natrium" TargetMode="External"/><Relationship Id="rId22" Type="http://schemas.openxmlformats.org/officeDocument/2006/relationships/hyperlink" Target="https://nl.wikipedia.org/wiki/Neus" TargetMode="External"/><Relationship Id="rId27" Type="http://schemas.openxmlformats.org/officeDocument/2006/relationships/hyperlink" Target="https://nl.wikipedia.org/wiki/Hooikoort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en </a:t>
            </a:r>
            <a:r>
              <a:rPr lang="nl-NL" sz="1200" b="1" i="0" kern="1200" dirty="0">
                <a:solidFill>
                  <a:schemeClr val="tx1"/>
                </a:solidFill>
                <a:effectLst/>
                <a:latin typeface="+mn-lt"/>
                <a:ea typeface="+mn-ea"/>
                <a:cs typeface="+mn-cs"/>
              </a:rPr>
              <a:t>traan</a:t>
            </a:r>
            <a:r>
              <a:rPr lang="nl-NL" sz="1200" b="0" i="0" kern="1200" dirty="0">
                <a:solidFill>
                  <a:schemeClr val="tx1"/>
                </a:solidFill>
                <a:effectLst/>
                <a:latin typeface="+mn-lt"/>
                <a:ea typeface="+mn-ea"/>
                <a:cs typeface="+mn-cs"/>
              </a:rPr>
              <a:t> is een zoute druppel oogvocht, en de vloeistof waaruit tranen bestaan wordt ook wel </a:t>
            </a:r>
            <a:r>
              <a:rPr lang="nl-NL" sz="1200" b="1" i="0" kern="1200" dirty="0">
                <a:solidFill>
                  <a:schemeClr val="tx1"/>
                </a:solidFill>
                <a:effectLst/>
                <a:latin typeface="+mn-lt"/>
                <a:ea typeface="+mn-ea"/>
                <a:cs typeface="+mn-cs"/>
              </a:rPr>
              <a:t>traanvocht</a:t>
            </a:r>
            <a:r>
              <a:rPr lang="nl-NL" sz="1200" b="0" i="0" kern="1200" dirty="0">
                <a:solidFill>
                  <a:schemeClr val="tx1"/>
                </a:solidFill>
                <a:effectLst/>
                <a:latin typeface="+mn-lt"/>
                <a:ea typeface="+mn-ea"/>
                <a:cs typeface="+mn-cs"/>
              </a:rPr>
              <a:t> genoemd. Traanvocht is een vloeistof die voornamelijk dient ter bevochtiging van het oog. Daarnaast drijft het stofdeeltjes af die langs de </a:t>
            </a:r>
            <a:r>
              <a:rPr lang="nl-NL" sz="1200" b="0" i="0" u="none" strike="noStrike" kern="1200" dirty="0">
                <a:solidFill>
                  <a:schemeClr val="tx1"/>
                </a:solidFill>
                <a:effectLst/>
                <a:latin typeface="+mn-lt"/>
                <a:ea typeface="+mn-ea"/>
                <a:cs typeface="+mn-cs"/>
                <a:hlinkClick r:id="rId3" tooltip="Wimper"/>
              </a:rPr>
              <a:t>wimpers</a:t>
            </a:r>
            <a:r>
              <a:rPr lang="nl-NL" sz="1200" b="0" i="0" kern="1200" dirty="0">
                <a:solidFill>
                  <a:schemeClr val="tx1"/>
                </a:solidFill>
                <a:effectLst/>
                <a:latin typeface="+mn-lt"/>
                <a:ea typeface="+mn-ea"/>
                <a:cs typeface="+mn-cs"/>
              </a:rPr>
              <a:t> weten te komen. Ook bevat het stoffen als </a:t>
            </a:r>
            <a:r>
              <a:rPr lang="nl-NL" sz="1200" b="0" i="0" u="none" strike="noStrike" kern="1200" dirty="0" err="1">
                <a:solidFill>
                  <a:schemeClr val="tx1"/>
                </a:solidFill>
                <a:effectLst/>
                <a:latin typeface="+mn-lt"/>
                <a:ea typeface="+mn-ea"/>
                <a:cs typeface="+mn-cs"/>
                <a:hlinkClick r:id="rId4" tooltip="Lysozym"/>
              </a:rPr>
              <a:t>lysozym</a:t>
            </a:r>
            <a:r>
              <a:rPr lang="nl-NL" sz="1200" b="0" i="0" kern="1200" dirty="0">
                <a:solidFill>
                  <a:schemeClr val="tx1"/>
                </a:solidFill>
                <a:effectLst/>
                <a:latin typeface="+mn-lt"/>
                <a:ea typeface="+mn-ea"/>
                <a:cs typeface="+mn-cs"/>
              </a:rPr>
              <a:t>, een eiwit dat de celwanden van </a:t>
            </a:r>
            <a:r>
              <a:rPr lang="nl-NL" sz="1200" b="0" i="0" u="none" strike="noStrike" kern="1200" dirty="0">
                <a:solidFill>
                  <a:schemeClr val="tx1"/>
                </a:solidFill>
                <a:effectLst/>
                <a:latin typeface="+mn-lt"/>
                <a:ea typeface="+mn-ea"/>
                <a:cs typeface="+mn-cs"/>
                <a:hlinkClick r:id="rId5" tooltip="Bacteriën"/>
              </a:rPr>
              <a:t>bacteriën</a:t>
            </a:r>
            <a:r>
              <a:rPr lang="nl-NL" sz="1200" b="0" i="0" kern="1200" dirty="0">
                <a:solidFill>
                  <a:schemeClr val="tx1"/>
                </a:solidFill>
                <a:effectLst/>
                <a:latin typeface="+mn-lt"/>
                <a:ea typeface="+mn-ea"/>
                <a:cs typeface="+mn-cs"/>
              </a:rPr>
              <a:t> afbreekt zodat deze onschadelijk worden gemaakt.</a:t>
            </a:r>
          </a:p>
          <a:p>
            <a:r>
              <a:rPr lang="nl-NL" sz="1200" b="0" i="0" kern="1200" dirty="0">
                <a:solidFill>
                  <a:schemeClr val="tx1"/>
                </a:solidFill>
                <a:effectLst/>
                <a:latin typeface="+mn-lt"/>
                <a:ea typeface="+mn-ea"/>
                <a:cs typeface="+mn-cs"/>
              </a:rPr>
              <a:t>Het </a:t>
            </a:r>
            <a:r>
              <a:rPr lang="nl-NL" sz="1200" b="0" i="0" u="none" strike="noStrike" kern="1200" dirty="0">
                <a:solidFill>
                  <a:schemeClr val="tx1"/>
                </a:solidFill>
                <a:effectLst/>
                <a:latin typeface="+mn-lt"/>
                <a:ea typeface="+mn-ea"/>
                <a:cs typeface="+mn-cs"/>
                <a:hlinkClick r:id="rId6" tooltip="Menselijk oog"/>
              </a:rPr>
              <a:t>oog</a:t>
            </a:r>
            <a:r>
              <a:rPr lang="nl-NL" sz="1200" b="0" i="0" kern="1200" dirty="0">
                <a:solidFill>
                  <a:schemeClr val="tx1"/>
                </a:solidFill>
                <a:effectLst/>
                <a:latin typeface="+mn-lt"/>
                <a:ea typeface="+mn-ea"/>
                <a:cs typeface="+mn-cs"/>
              </a:rPr>
              <a:t> wordt permanent vochtig gehouden door het traanvocht, dat wordt afgescheiden door de </a:t>
            </a:r>
            <a:r>
              <a:rPr lang="nl-NL" sz="1200" b="0" i="0" u="none" strike="noStrike" kern="1200" dirty="0">
                <a:solidFill>
                  <a:schemeClr val="tx1"/>
                </a:solidFill>
                <a:effectLst/>
                <a:latin typeface="+mn-lt"/>
                <a:ea typeface="+mn-ea"/>
                <a:cs typeface="+mn-cs"/>
                <a:hlinkClick r:id="rId7" tooltip="Traanklier"/>
              </a:rPr>
              <a:t>traanklieren</a:t>
            </a:r>
            <a:r>
              <a:rPr lang="nl-NL" sz="1200" b="0" i="0" kern="1200" dirty="0">
                <a:solidFill>
                  <a:schemeClr val="tx1"/>
                </a:solidFill>
                <a:effectLst/>
                <a:latin typeface="+mn-lt"/>
                <a:ea typeface="+mn-ea"/>
                <a:cs typeface="+mn-cs"/>
              </a:rPr>
              <a:t>. Het vormt een vloeistoffilm tussen de oogbal en het ooglid. </a:t>
            </a:r>
            <a:r>
              <a:rPr lang="nl-NL" sz="1200" b="0" i="0" kern="1200" dirty="0" err="1">
                <a:solidFill>
                  <a:schemeClr val="tx1"/>
                </a:solidFill>
                <a:effectLst/>
                <a:latin typeface="+mn-lt"/>
                <a:ea typeface="+mn-ea"/>
                <a:cs typeface="+mn-cs"/>
              </a:rPr>
              <a:t>Deze</a:t>
            </a:r>
            <a:r>
              <a:rPr lang="nl-NL" sz="1200" b="0" i="0" u="none" strike="noStrike" kern="1200" dirty="0" err="1">
                <a:solidFill>
                  <a:schemeClr val="tx1"/>
                </a:solidFill>
                <a:effectLst/>
                <a:latin typeface="+mn-lt"/>
                <a:ea typeface="+mn-ea"/>
                <a:cs typeface="+mn-cs"/>
                <a:hlinkClick r:id="rId8" tooltip="Exocriene klier"/>
              </a:rPr>
              <a:t>exocriene</a:t>
            </a:r>
            <a:r>
              <a:rPr lang="nl-NL" sz="1200" b="0" i="0" kern="1200" dirty="0">
                <a:solidFill>
                  <a:schemeClr val="tx1"/>
                </a:solidFill>
                <a:effectLst/>
                <a:latin typeface="+mn-lt"/>
                <a:ea typeface="+mn-ea"/>
                <a:cs typeface="+mn-cs"/>
              </a:rPr>
              <a:t> </a:t>
            </a:r>
            <a:r>
              <a:rPr lang="nl-NL" sz="1200" b="0" i="0" u="none" strike="noStrike" kern="1200" dirty="0">
                <a:solidFill>
                  <a:schemeClr val="tx1"/>
                </a:solidFill>
                <a:effectLst/>
                <a:latin typeface="+mn-lt"/>
                <a:ea typeface="+mn-ea"/>
                <a:cs typeface="+mn-cs"/>
                <a:hlinkClick r:id="rId9" tooltip="Klier"/>
              </a:rPr>
              <a:t>klieren</a:t>
            </a:r>
            <a:r>
              <a:rPr lang="nl-NL" sz="1200" b="0" i="0" kern="1200" dirty="0">
                <a:solidFill>
                  <a:schemeClr val="tx1"/>
                </a:solidFill>
                <a:effectLst/>
                <a:latin typeface="+mn-lt"/>
                <a:ea typeface="+mn-ea"/>
                <a:cs typeface="+mn-cs"/>
              </a:rPr>
              <a:t> zijn ongeveer zo groot als een </a:t>
            </a:r>
            <a:r>
              <a:rPr lang="nl-NL" sz="1200" b="0" i="0" u="none" strike="noStrike" kern="1200" dirty="0">
                <a:solidFill>
                  <a:schemeClr val="tx1"/>
                </a:solidFill>
                <a:effectLst/>
                <a:latin typeface="+mn-lt"/>
                <a:ea typeface="+mn-ea"/>
                <a:cs typeface="+mn-cs"/>
                <a:hlinkClick r:id="rId10" tooltip="Amandel (noot)"/>
              </a:rPr>
              <a:t>amandel</a:t>
            </a:r>
            <a:r>
              <a:rPr lang="nl-NL" sz="1200" b="0" i="0" kern="1200" dirty="0">
                <a:solidFill>
                  <a:schemeClr val="tx1"/>
                </a:solidFill>
                <a:effectLst/>
                <a:latin typeface="+mn-lt"/>
                <a:ea typeface="+mn-ea"/>
                <a:cs typeface="+mn-cs"/>
              </a:rPr>
              <a:t> en bevinden zich tegen het oog in de </a:t>
            </a:r>
            <a:r>
              <a:rPr lang="nl-NL" sz="1200" b="0" i="0" u="none" strike="noStrike" kern="1200" dirty="0">
                <a:solidFill>
                  <a:schemeClr val="tx1"/>
                </a:solidFill>
                <a:effectLst/>
                <a:latin typeface="+mn-lt"/>
                <a:ea typeface="+mn-ea"/>
                <a:cs typeface="+mn-cs"/>
                <a:hlinkClick r:id="rId11" tooltip="Oogkas"/>
              </a:rPr>
              <a:t>oogkas</a:t>
            </a:r>
            <a:r>
              <a:rPr lang="nl-NL" sz="1200" b="0" i="0" kern="1200" dirty="0">
                <a:solidFill>
                  <a:schemeClr val="tx1"/>
                </a:solidFill>
                <a:effectLst/>
                <a:latin typeface="+mn-lt"/>
                <a:ea typeface="+mn-ea"/>
                <a:cs typeface="+mn-cs"/>
              </a:rPr>
              <a:t>. Bij iedere </a:t>
            </a:r>
            <a:r>
              <a:rPr lang="nl-NL" sz="1200" b="0" i="0" kern="1200" dirty="0" err="1">
                <a:solidFill>
                  <a:schemeClr val="tx1"/>
                </a:solidFill>
                <a:effectLst/>
                <a:latin typeface="+mn-lt"/>
                <a:ea typeface="+mn-ea"/>
                <a:cs typeface="+mn-cs"/>
              </a:rPr>
              <a:t>knippering</a:t>
            </a:r>
            <a:r>
              <a:rPr lang="nl-NL" sz="1200" b="0" i="0" kern="1200" dirty="0">
                <a:solidFill>
                  <a:schemeClr val="tx1"/>
                </a:solidFill>
                <a:effectLst/>
                <a:latin typeface="+mn-lt"/>
                <a:ea typeface="+mn-ea"/>
                <a:cs typeface="+mn-cs"/>
              </a:rPr>
              <a:t> van de oogleden verspreidt het traanvocht zich over </a:t>
            </a:r>
            <a:r>
              <a:rPr lang="nl-NL" sz="1200" b="0" i="0" kern="1200" dirty="0" err="1">
                <a:solidFill>
                  <a:schemeClr val="tx1"/>
                </a:solidFill>
                <a:effectLst/>
                <a:latin typeface="+mn-lt"/>
                <a:ea typeface="+mn-ea"/>
                <a:cs typeface="+mn-cs"/>
              </a:rPr>
              <a:t>de</a:t>
            </a:r>
            <a:r>
              <a:rPr lang="nl-NL" sz="1200" b="0" i="0" u="none" strike="noStrike" kern="1200" dirty="0" err="1">
                <a:solidFill>
                  <a:schemeClr val="tx1"/>
                </a:solidFill>
                <a:effectLst/>
                <a:latin typeface="+mn-lt"/>
                <a:ea typeface="+mn-ea"/>
                <a:cs typeface="+mn-cs"/>
                <a:hlinkClick r:id="rId12" tooltip="Oogbol"/>
              </a:rPr>
              <a:t>oogbol</a:t>
            </a:r>
            <a:r>
              <a:rPr lang="nl-NL" sz="1200" b="0" i="0" kern="1200" dirty="0">
                <a:solidFill>
                  <a:schemeClr val="tx1"/>
                </a:solidFill>
                <a:effectLst/>
                <a:latin typeface="+mn-lt"/>
                <a:ea typeface="+mn-ea"/>
                <a:cs typeface="+mn-cs"/>
              </a:rPr>
              <a:t>.</a:t>
            </a:r>
          </a:p>
          <a:p>
            <a:r>
              <a:rPr lang="nl-NL" sz="1200" b="0" i="0" kern="1200" dirty="0">
                <a:solidFill>
                  <a:schemeClr val="tx1"/>
                </a:solidFill>
                <a:effectLst/>
                <a:latin typeface="+mn-lt"/>
                <a:ea typeface="+mn-ea"/>
                <a:cs typeface="+mn-cs"/>
              </a:rPr>
              <a:t>De normale productie van traanvocht bedraagt ongeveer 1 microliter/minuut. Dit is juist genoeg om het oogoppervlak vochtig te houden. De overmaat aan vloeistof wordt afgevoerd door de traanpunten op het onderste ooglid en komt via de traankanaaltjes terecht in de traanzak en wordt vandaar verder afgevoerd naar het neusslijmvlies.</a:t>
            </a:r>
          </a:p>
          <a:p>
            <a:r>
              <a:rPr lang="nl-NL" sz="1200" b="0" i="0" kern="1200" dirty="0">
                <a:solidFill>
                  <a:schemeClr val="tx1"/>
                </a:solidFill>
                <a:effectLst/>
                <a:latin typeface="+mn-lt"/>
                <a:ea typeface="+mn-ea"/>
                <a:cs typeface="+mn-cs"/>
              </a:rPr>
              <a:t>De samenstelling van tranen is zeer complex en afwijkend van alle andere lichaamsvloeistoffen. Het traanvocht is voornamelijk opgebouwd uit water, verschillende </a:t>
            </a:r>
            <a:r>
              <a:rPr lang="nl-NL" sz="1200" b="0" i="0" u="none" strike="noStrike" kern="1200" dirty="0">
                <a:solidFill>
                  <a:schemeClr val="tx1"/>
                </a:solidFill>
                <a:effectLst/>
                <a:latin typeface="+mn-lt"/>
                <a:ea typeface="+mn-ea"/>
                <a:cs typeface="+mn-cs"/>
                <a:hlinkClick r:id="rId13" tooltip="Eiwitten"/>
              </a:rPr>
              <a:t>eiwitten</a:t>
            </a:r>
            <a:r>
              <a:rPr lang="nl-NL" sz="1200" b="0" i="0" kern="1200" dirty="0">
                <a:solidFill>
                  <a:schemeClr val="tx1"/>
                </a:solidFill>
                <a:effectLst/>
                <a:latin typeface="+mn-lt"/>
                <a:ea typeface="+mn-ea"/>
                <a:cs typeface="+mn-cs"/>
              </a:rPr>
              <a:t> en </a:t>
            </a:r>
            <a:r>
              <a:rPr lang="nl-NL" sz="1200" b="0" i="0" kern="1200" dirty="0" err="1">
                <a:solidFill>
                  <a:schemeClr val="tx1"/>
                </a:solidFill>
                <a:effectLst/>
                <a:latin typeface="+mn-lt"/>
                <a:ea typeface="+mn-ea"/>
                <a:cs typeface="+mn-cs"/>
              </a:rPr>
              <a:t>slijmhoudende</a:t>
            </a:r>
            <a:r>
              <a:rPr lang="nl-NL" sz="1200" b="0" i="0" kern="1200" dirty="0">
                <a:solidFill>
                  <a:schemeClr val="tx1"/>
                </a:solidFill>
                <a:effectLst/>
                <a:latin typeface="+mn-lt"/>
                <a:ea typeface="+mn-ea"/>
                <a:cs typeface="+mn-cs"/>
              </a:rPr>
              <a:t> componenten. Het bevat verder onder andere de stoffen </a:t>
            </a:r>
            <a:r>
              <a:rPr lang="nl-NL" sz="1200" b="0" i="0" u="none" strike="noStrike" kern="1200" dirty="0">
                <a:solidFill>
                  <a:schemeClr val="tx1"/>
                </a:solidFill>
                <a:effectLst/>
                <a:latin typeface="+mn-lt"/>
                <a:ea typeface="+mn-ea"/>
                <a:cs typeface="+mn-cs"/>
                <a:hlinkClick r:id="rId14" tooltip="Natrium"/>
              </a:rPr>
              <a:t>natrium</a:t>
            </a:r>
            <a:r>
              <a:rPr lang="nl-NL" sz="1200" b="0" i="0" kern="1200" dirty="0">
                <a:solidFill>
                  <a:schemeClr val="tx1"/>
                </a:solidFill>
                <a:effectLst/>
                <a:latin typeface="+mn-lt"/>
                <a:ea typeface="+mn-ea"/>
                <a:cs typeface="+mn-cs"/>
              </a:rPr>
              <a:t>, </a:t>
            </a:r>
            <a:r>
              <a:rPr lang="nl-NL" sz="1200" b="0" i="0" u="none" strike="noStrike" kern="1200" dirty="0">
                <a:solidFill>
                  <a:schemeClr val="tx1"/>
                </a:solidFill>
                <a:effectLst/>
                <a:latin typeface="+mn-lt"/>
                <a:ea typeface="+mn-ea"/>
                <a:cs typeface="+mn-cs"/>
                <a:hlinkClick r:id="rId15" tooltip="Kalium"/>
              </a:rPr>
              <a:t>kalium</a:t>
            </a:r>
            <a:r>
              <a:rPr lang="nl-NL" sz="1200" b="0" i="0" kern="1200" dirty="0">
                <a:solidFill>
                  <a:schemeClr val="tx1"/>
                </a:solidFill>
                <a:effectLst/>
                <a:latin typeface="+mn-lt"/>
                <a:ea typeface="+mn-ea"/>
                <a:cs typeface="+mn-cs"/>
              </a:rPr>
              <a:t>, </a:t>
            </a:r>
            <a:r>
              <a:rPr lang="nl-NL" sz="1200" b="0" i="0" u="none" strike="noStrike" kern="1200" dirty="0">
                <a:solidFill>
                  <a:schemeClr val="tx1"/>
                </a:solidFill>
                <a:effectLst/>
                <a:latin typeface="+mn-lt"/>
                <a:ea typeface="+mn-ea"/>
                <a:cs typeface="+mn-cs"/>
                <a:hlinkClick r:id="rId16" tooltip="Immunoglobuline"/>
              </a:rPr>
              <a:t>immunoglobulinen</a:t>
            </a:r>
            <a:r>
              <a:rPr lang="nl-NL" sz="1200" b="0" i="0" kern="1200" dirty="0">
                <a:solidFill>
                  <a:schemeClr val="tx1"/>
                </a:solidFill>
                <a:effectLst/>
                <a:latin typeface="+mn-lt"/>
                <a:ea typeface="+mn-ea"/>
                <a:cs typeface="+mn-cs"/>
              </a:rPr>
              <a:t> en </a:t>
            </a:r>
            <a:r>
              <a:rPr lang="nl-NL" sz="1200" b="0" i="0" u="none" strike="noStrike" kern="1200" dirty="0">
                <a:solidFill>
                  <a:schemeClr val="tx1"/>
                </a:solidFill>
                <a:effectLst/>
                <a:latin typeface="+mn-lt"/>
                <a:ea typeface="+mn-ea"/>
                <a:cs typeface="+mn-cs"/>
                <a:hlinkClick r:id="rId17" tooltip="Glucose"/>
              </a:rPr>
              <a:t>glucose</a:t>
            </a:r>
            <a:r>
              <a:rPr lang="nl-NL" sz="1200" b="0" i="0" kern="1200" dirty="0">
                <a:solidFill>
                  <a:schemeClr val="tx1"/>
                </a:solidFill>
                <a:effectLst/>
                <a:latin typeface="+mn-lt"/>
                <a:ea typeface="+mn-ea"/>
                <a:cs typeface="+mn-cs"/>
              </a:rPr>
              <a:t>. De belangrijkste elektrolyten zijn </a:t>
            </a:r>
            <a:r>
              <a:rPr lang="nl-NL" sz="1200" b="0" i="0" u="none" strike="noStrike" kern="1200" dirty="0">
                <a:solidFill>
                  <a:schemeClr val="tx1"/>
                </a:solidFill>
                <a:effectLst/>
                <a:latin typeface="+mn-lt"/>
                <a:ea typeface="+mn-ea"/>
                <a:cs typeface="+mn-cs"/>
                <a:hlinkClick r:id="rId14" tooltip="Natrium"/>
              </a:rPr>
              <a:t>natrium</a:t>
            </a:r>
            <a:r>
              <a:rPr lang="nl-NL" sz="1200" b="0" i="0" kern="1200" dirty="0">
                <a:solidFill>
                  <a:schemeClr val="tx1"/>
                </a:solidFill>
                <a:effectLst/>
                <a:latin typeface="+mn-lt"/>
                <a:ea typeface="+mn-ea"/>
                <a:cs typeface="+mn-cs"/>
              </a:rPr>
              <a:t>, </a:t>
            </a:r>
            <a:r>
              <a:rPr lang="nl-NL" sz="1200" b="0" i="0" u="none" strike="noStrike" kern="1200" dirty="0">
                <a:solidFill>
                  <a:schemeClr val="tx1"/>
                </a:solidFill>
                <a:effectLst/>
                <a:latin typeface="+mn-lt"/>
                <a:ea typeface="+mn-ea"/>
                <a:cs typeface="+mn-cs"/>
                <a:hlinkClick r:id="rId15" tooltip="Kalium"/>
              </a:rPr>
              <a:t>kalium</a:t>
            </a:r>
            <a:r>
              <a:rPr lang="nl-NL" sz="1200" b="0" i="0" kern="1200" dirty="0">
                <a:solidFill>
                  <a:schemeClr val="tx1"/>
                </a:solidFill>
                <a:effectLst/>
                <a:latin typeface="+mn-lt"/>
                <a:ea typeface="+mn-ea"/>
                <a:cs typeface="+mn-cs"/>
              </a:rPr>
              <a:t>, </a:t>
            </a:r>
            <a:r>
              <a:rPr lang="nl-NL" sz="1200" b="0" i="0" u="none" strike="noStrike" kern="1200" dirty="0">
                <a:solidFill>
                  <a:schemeClr val="tx1"/>
                </a:solidFill>
                <a:effectLst/>
                <a:latin typeface="+mn-lt"/>
                <a:ea typeface="+mn-ea"/>
                <a:cs typeface="+mn-cs"/>
                <a:hlinkClick r:id="rId18" tooltip="Calcium"/>
              </a:rPr>
              <a:t>calcium</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en</a:t>
            </a:r>
            <a:r>
              <a:rPr lang="nl-NL" sz="1200" b="0" i="0" u="none" strike="noStrike" kern="1200" dirty="0" err="1">
                <a:solidFill>
                  <a:schemeClr val="tx1"/>
                </a:solidFill>
                <a:effectLst/>
                <a:latin typeface="+mn-lt"/>
                <a:ea typeface="+mn-ea"/>
                <a:cs typeface="+mn-cs"/>
                <a:hlinkClick r:id="rId19" tooltip="Magnesium"/>
              </a:rPr>
              <a:t>magnesium</a:t>
            </a:r>
            <a:r>
              <a:rPr lang="nl-NL" sz="1200" b="0" i="0" kern="1200" dirty="0">
                <a:solidFill>
                  <a:schemeClr val="tx1"/>
                </a:solidFill>
                <a:effectLst/>
                <a:latin typeface="+mn-lt"/>
                <a:ea typeface="+mn-ea"/>
                <a:cs typeface="+mn-cs"/>
              </a:rPr>
              <a:t>. Een kenmerkend eiwit is het </a:t>
            </a:r>
            <a:r>
              <a:rPr lang="nl-NL" sz="1200" b="0" i="0" u="none" strike="noStrike" kern="1200" dirty="0" err="1">
                <a:solidFill>
                  <a:schemeClr val="tx1"/>
                </a:solidFill>
                <a:effectLst/>
                <a:latin typeface="+mn-lt"/>
                <a:ea typeface="+mn-ea"/>
                <a:cs typeface="+mn-cs"/>
                <a:hlinkClick r:id="rId4" tooltip="Lysozym"/>
              </a:rPr>
              <a:t>lysozym</a:t>
            </a:r>
            <a:r>
              <a:rPr lang="nl-NL" sz="1200" b="0" i="0" kern="1200" dirty="0">
                <a:solidFill>
                  <a:schemeClr val="tx1"/>
                </a:solidFill>
                <a:effectLst/>
                <a:latin typeface="+mn-lt"/>
                <a:ea typeface="+mn-ea"/>
                <a:cs typeface="+mn-cs"/>
              </a:rPr>
              <a:t>, een bacterie-oplossend enzym, dat reeds door de beroemde bacterioloog en ontdekker van de penicilline, </a:t>
            </a:r>
            <a:r>
              <a:rPr lang="nl-NL" sz="1200" b="0" i="0" u="none" strike="noStrike" kern="1200" dirty="0">
                <a:solidFill>
                  <a:schemeClr val="tx1"/>
                </a:solidFill>
                <a:effectLst/>
                <a:latin typeface="+mn-lt"/>
                <a:ea typeface="+mn-ea"/>
                <a:cs typeface="+mn-cs"/>
                <a:hlinkClick r:id="rId20" tooltip="Alexander Fleming"/>
              </a:rPr>
              <a:t>Alexander Fleming</a:t>
            </a:r>
            <a:r>
              <a:rPr lang="nl-NL" sz="1200" b="0" i="0" kern="1200" dirty="0">
                <a:solidFill>
                  <a:schemeClr val="tx1"/>
                </a:solidFill>
                <a:effectLst/>
                <a:latin typeface="+mn-lt"/>
                <a:ea typeface="+mn-ea"/>
                <a:cs typeface="+mn-cs"/>
              </a:rPr>
              <a:t>, werd gevonden.</a:t>
            </a:r>
          </a:p>
          <a:p>
            <a:r>
              <a:rPr lang="nl-NL" sz="1200" b="0" i="0" kern="1200" dirty="0">
                <a:solidFill>
                  <a:schemeClr val="tx1"/>
                </a:solidFill>
                <a:effectLst/>
                <a:latin typeface="+mn-lt"/>
                <a:ea typeface="+mn-ea"/>
                <a:cs typeface="+mn-cs"/>
              </a:rPr>
              <a:t>Het traanvocht kan 's nachts uit de ogen lopen, het droogt dan op in de ooghoeken. 's </a:t>
            </a:r>
            <a:r>
              <a:rPr lang="nl-NL" sz="1200" b="0" i="0" kern="1200" dirty="0" err="1">
                <a:solidFill>
                  <a:schemeClr val="tx1"/>
                </a:solidFill>
                <a:effectLst/>
                <a:latin typeface="+mn-lt"/>
                <a:ea typeface="+mn-ea"/>
                <a:cs typeface="+mn-cs"/>
              </a:rPr>
              <a:t>Ochtends</a:t>
            </a:r>
            <a:r>
              <a:rPr lang="nl-NL" sz="1200" b="0" i="0" kern="1200" dirty="0">
                <a:solidFill>
                  <a:schemeClr val="tx1"/>
                </a:solidFill>
                <a:effectLst/>
                <a:latin typeface="+mn-lt"/>
                <a:ea typeface="+mn-ea"/>
                <a:cs typeface="+mn-cs"/>
              </a:rPr>
              <a:t> zit dan 'drek in de ogen' of, indien opgedroogd, harde korreltjes. Deze korreltjes worden ook wel 'slaap' genoemd, naar de toestand waarbij deze korreltjes ontstaan. Het oogvocht wordt normaal gesproken afgevoerd naar de </a:t>
            </a:r>
            <a:r>
              <a:rPr lang="nl-NL" sz="1200" b="0" i="0" u="none" strike="noStrike" kern="1200" dirty="0">
                <a:solidFill>
                  <a:schemeClr val="tx1"/>
                </a:solidFill>
                <a:effectLst/>
                <a:latin typeface="+mn-lt"/>
                <a:ea typeface="+mn-ea"/>
                <a:cs typeface="+mn-cs"/>
                <a:hlinkClick r:id="rId21" tooltip="Traanbuis"/>
              </a:rPr>
              <a:t>traanbuis</a:t>
            </a:r>
            <a:r>
              <a:rPr lang="nl-NL" sz="1200" b="0" i="0" kern="1200" dirty="0">
                <a:solidFill>
                  <a:schemeClr val="tx1"/>
                </a:solidFill>
                <a:effectLst/>
                <a:latin typeface="+mn-lt"/>
                <a:ea typeface="+mn-ea"/>
                <a:cs typeface="+mn-cs"/>
              </a:rPr>
              <a:t>, onderaan het oog aan de kant van </a:t>
            </a:r>
            <a:r>
              <a:rPr lang="nl-NL" sz="1200" b="0" i="0" kern="1200" dirty="0" err="1">
                <a:solidFill>
                  <a:schemeClr val="tx1"/>
                </a:solidFill>
                <a:effectLst/>
                <a:latin typeface="+mn-lt"/>
                <a:ea typeface="+mn-ea"/>
                <a:cs typeface="+mn-cs"/>
              </a:rPr>
              <a:t>de</a:t>
            </a:r>
            <a:r>
              <a:rPr lang="nl-NL" sz="1200" b="0" i="0" u="none" strike="noStrike" kern="1200" dirty="0" err="1">
                <a:solidFill>
                  <a:schemeClr val="tx1"/>
                </a:solidFill>
                <a:effectLst/>
                <a:latin typeface="+mn-lt"/>
                <a:ea typeface="+mn-ea"/>
                <a:cs typeface="+mn-cs"/>
                <a:hlinkClick r:id="rId22" tooltip="Neus"/>
              </a:rPr>
              <a:t>neus</a:t>
            </a:r>
            <a:r>
              <a:rPr lang="nl-NL" sz="1200" b="0" i="0" kern="1200" dirty="0">
                <a:solidFill>
                  <a:schemeClr val="tx1"/>
                </a:solidFill>
                <a:effectLst/>
                <a:latin typeface="+mn-lt"/>
                <a:ea typeface="+mn-ea"/>
                <a:cs typeface="+mn-cs"/>
              </a:rPr>
              <a:t>.</a:t>
            </a:r>
          </a:p>
          <a:p>
            <a:r>
              <a:rPr lang="nl-NL" sz="1200" b="0" i="0" kern="1200" dirty="0">
                <a:solidFill>
                  <a:schemeClr val="tx1"/>
                </a:solidFill>
                <a:effectLst/>
                <a:latin typeface="+mn-lt"/>
                <a:ea typeface="+mn-ea"/>
                <a:cs typeface="+mn-cs"/>
              </a:rPr>
              <a:t>Als er overmatig traanvocht geproduceerd wordt, kan er een druppel oogvocht uit het oog lopen. Ook wordt een gedeelte van het vocht vaak afgevoerd door de neus, wat leidt tot begeleidend </a:t>
            </a:r>
            <a:r>
              <a:rPr lang="nl-NL" sz="1200" b="0" i="1" kern="1200" dirty="0">
                <a:solidFill>
                  <a:schemeClr val="tx1"/>
                </a:solidFill>
                <a:effectLst/>
                <a:latin typeface="+mn-lt"/>
                <a:ea typeface="+mn-ea"/>
                <a:cs typeface="+mn-cs"/>
              </a:rPr>
              <a:t>snotteren</a:t>
            </a:r>
            <a:r>
              <a:rPr lang="nl-NL" sz="1200" b="0" i="0" kern="1200" dirty="0">
                <a:solidFill>
                  <a:schemeClr val="tx1"/>
                </a:solidFill>
                <a:effectLst/>
                <a:latin typeface="+mn-lt"/>
                <a:ea typeface="+mn-ea"/>
                <a:cs typeface="+mn-cs"/>
              </a:rPr>
              <a:t> (wat eigenlijk een verkeerde benaming is aangezien het immers niet gaat om </a:t>
            </a:r>
            <a:r>
              <a:rPr lang="nl-NL" sz="1200" b="0" i="0" u="none" strike="noStrike" kern="1200" dirty="0">
                <a:solidFill>
                  <a:schemeClr val="tx1"/>
                </a:solidFill>
                <a:effectLst/>
                <a:latin typeface="+mn-lt"/>
                <a:ea typeface="+mn-ea"/>
                <a:cs typeface="+mn-cs"/>
                <a:hlinkClick r:id="rId23" tooltip="Snot"/>
              </a:rPr>
              <a:t>snot</a:t>
            </a:r>
            <a:r>
              <a:rPr lang="nl-NL" sz="1200" b="0" i="0" kern="1200" dirty="0">
                <a:solidFill>
                  <a:schemeClr val="tx1"/>
                </a:solidFill>
                <a:effectLst/>
                <a:latin typeface="+mn-lt"/>
                <a:ea typeface="+mn-ea"/>
                <a:cs typeface="+mn-cs"/>
              </a:rPr>
              <a:t>). Overmatige oogvochtproductie ontstaat vaak bij hevige </a:t>
            </a:r>
            <a:r>
              <a:rPr lang="nl-NL" sz="1200" b="0" i="0" u="none" strike="noStrike" kern="1200" dirty="0">
                <a:solidFill>
                  <a:schemeClr val="tx1"/>
                </a:solidFill>
                <a:effectLst/>
                <a:latin typeface="+mn-lt"/>
                <a:ea typeface="+mn-ea"/>
                <a:cs typeface="+mn-cs"/>
                <a:hlinkClick r:id="rId24" tooltip="Emotie"/>
              </a:rPr>
              <a:t>emotie</a:t>
            </a:r>
            <a:r>
              <a:rPr lang="nl-NL" sz="1200" b="0" i="0" kern="1200" dirty="0">
                <a:solidFill>
                  <a:schemeClr val="tx1"/>
                </a:solidFill>
                <a:effectLst/>
                <a:latin typeface="+mn-lt"/>
                <a:ea typeface="+mn-ea"/>
                <a:cs typeface="+mn-cs"/>
              </a:rPr>
              <a:t> en is een van de 'symptomen' van </a:t>
            </a:r>
            <a:r>
              <a:rPr lang="nl-NL" sz="1200" b="0" i="1" u="none" strike="noStrike" kern="1200" dirty="0">
                <a:solidFill>
                  <a:schemeClr val="tx1"/>
                </a:solidFill>
                <a:effectLst/>
                <a:latin typeface="+mn-lt"/>
                <a:ea typeface="+mn-ea"/>
                <a:cs typeface="+mn-cs"/>
                <a:hlinkClick r:id="rId25" tooltip="Huilen"/>
              </a:rPr>
              <a:t>huilen</a:t>
            </a:r>
            <a:r>
              <a:rPr lang="nl-NL" sz="1200" b="0" i="0" kern="1200" dirty="0">
                <a:solidFill>
                  <a:schemeClr val="tx1"/>
                </a:solidFill>
                <a:effectLst/>
                <a:latin typeface="+mn-lt"/>
                <a:ea typeface="+mn-ea"/>
                <a:cs typeface="+mn-cs"/>
              </a:rPr>
              <a:t>. Ook een irritatie in de ogen kan tranen veroorzaken. Een bekend voorbeeld is het snijden van </a:t>
            </a:r>
            <a:r>
              <a:rPr lang="nl-NL" sz="1200" b="0" i="0" u="none" strike="noStrike" kern="1200" dirty="0">
                <a:solidFill>
                  <a:schemeClr val="tx1"/>
                </a:solidFill>
                <a:effectLst/>
                <a:latin typeface="+mn-lt"/>
                <a:ea typeface="+mn-ea"/>
                <a:cs typeface="+mn-cs"/>
                <a:hlinkClick r:id="rId26" tooltip="Ui (bolgewas)"/>
              </a:rPr>
              <a:t>uien</a:t>
            </a:r>
            <a:r>
              <a:rPr lang="nl-NL" sz="1200" b="0" i="0" kern="1200" dirty="0">
                <a:solidFill>
                  <a:schemeClr val="tx1"/>
                </a:solidFill>
                <a:effectLst/>
                <a:latin typeface="+mn-lt"/>
                <a:ea typeface="+mn-ea"/>
                <a:cs typeface="+mn-cs"/>
              </a:rPr>
              <a:t> en </a:t>
            </a:r>
            <a:r>
              <a:rPr lang="nl-NL" sz="1200" b="0" i="0" u="none" strike="noStrike" kern="1200" dirty="0">
                <a:solidFill>
                  <a:schemeClr val="tx1"/>
                </a:solidFill>
                <a:effectLst/>
                <a:latin typeface="+mn-lt"/>
                <a:ea typeface="+mn-ea"/>
                <a:cs typeface="+mn-cs"/>
                <a:hlinkClick r:id="rId27" tooltip="Hooikoorts"/>
              </a:rPr>
              <a:t>hooikoortsaanvallen</a:t>
            </a:r>
            <a:r>
              <a:rPr lang="nl-NL" sz="1200" b="0" i="0" kern="1200" dirty="0">
                <a:solidFill>
                  <a:schemeClr val="tx1"/>
                </a:solidFill>
                <a:effectLst/>
                <a:latin typeface="+mn-lt"/>
                <a:ea typeface="+mn-ea"/>
                <a:cs typeface="+mn-cs"/>
              </a:rPr>
              <a:t>. Soms produceren mensen ook opzettelijk tranen om een effect te bereiken bij de toeschouwer bijvoorbeeld om de indruk te wekken dat men huilt. In zo'n geval spreken we van </a:t>
            </a:r>
            <a:r>
              <a:rPr lang="nl-NL" sz="1200" b="0" i="1" u="none" strike="noStrike" kern="1200" dirty="0">
                <a:solidFill>
                  <a:schemeClr val="tx1"/>
                </a:solidFill>
                <a:effectLst/>
                <a:latin typeface="+mn-lt"/>
                <a:ea typeface="+mn-ea"/>
                <a:cs typeface="+mn-cs"/>
                <a:hlinkClick r:id="rId28" tooltip="Krokodillentranen"/>
              </a:rPr>
              <a:t>krokodillentranen</a:t>
            </a:r>
            <a:r>
              <a:rPr lang="nl-NL" sz="1200" b="0" i="0" kern="1200" dirty="0">
                <a:solidFill>
                  <a:schemeClr val="tx1"/>
                </a:solidFill>
                <a:effectLst/>
                <a:latin typeface="+mn-lt"/>
                <a:ea typeface="+mn-ea"/>
                <a:cs typeface="+mn-cs"/>
              </a:rPr>
              <a:t>.</a:t>
            </a:r>
          </a:p>
          <a:p>
            <a:endParaRPr lang="nl-NL" dirty="0"/>
          </a:p>
        </p:txBody>
      </p:sp>
      <p:sp>
        <p:nvSpPr>
          <p:cNvPr id="4" name="Tijdelijke aanduiding voor dianummer 3"/>
          <p:cNvSpPr>
            <a:spLocks noGrp="1"/>
          </p:cNvSpPr>
          <p:nvPr>
            <p:ph type="sldNum" sz="quarter" idx="10"/>
          </p:nvPr>
        </p:nvSpPr>
        <p:spPr/>
        <p:txBody>
          <a:bodyPr/>
          <a:lstStyle/>
          <a:p>
            <a:fld id="{62A262A5-997A-4EDD-AE8A-09EEAFBAF5EB}" type="slidenum">
              <a:rPr lang="nl-NL" smtClean="0"/>
              <a:t>5</a:t>
            </a:fld>
            <a:endParaRPr lang="nl-NL"/>
          </a:p>
        </p:txBody>
      </p:sp>
    </p:spTree>
    <p:extLst>
      <p:ext uri="{BB962C8B-B14F-4D97-AF65-F5344CB8AC3E}">
        <p14:creationId xmlns:p14="http://schemas.microsoft.com/office/powerpoint/2010/main" val="127805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35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B38EDEF-CE10-4C5B-9BFD-D122900D152D}" type="slidenum">
              <a:rPr lang="nl-NL" altLang="nl-NL" smtClean="0">
                <a:latin typeface="Corbel" pitchFamily="34" charset="0"/>
              </a:rPr>
              <a:pPr eaLnBrk="1" hangingPunct="1">
                <a:spcBef>
                  <a:spcPct val="0"/>
                </a:spcBef>
              </a:pPr>
              <a:t>8</a:t>
            </a:fld>
            <a:endParaRPr lang="nl-NL" altLang="nl-NL">
              <a:latin typeface="Corbe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C196D2-529E-47B1-A012-3F289AFE125F}" type="slidenum">
              <a:rPr lang="nl-NL" altLang="nl-NL" smtClean="0">
                <a:latin typeface="Corbel" pitchFamily="34" charset="0"/>
              </a:rPr>
              <a:pPr eaLnBrk="1" hangingPunct="1">
                <a:spcBef>
                  <a:spcPct val="0"/>
                </a:spcBef>
              </a:pPr>
              <a:t>9</a:t>
            </a:fld>
            <a:endParaRPr lang="nl-NL" altLang="nl-NL">
              <a:latin typeface="Corbe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FFF2F2C-6785-4334-842E-6C6129223D3E}" type="datetimeFigureOut">
              <a:rPr lang="nl-NL" smtClean="0"/>
              <a:t>15-3-2021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311911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FFF2F2C-6785-4334-842E-6C6129223D3E}" type="datetimeFigureOut">
              <a:rPr lang="nl-NL" smtClean="0"/>
              <a:t>15-3-2021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113835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FFF2F2C-6785-4334-842E-6C6129223D3E}" type="datetimeFigureOut">
              <a:rPr lang="nl-NL" smtClean="0"/>
              <a:t>15-3-2021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811526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el en object bov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8229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3938588"/>
            <a:ext cx="8229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76B066D4-85BB-4491-8B04-7393742F06B6}" type="slidenum">
              <a:rPr lang="nl-NL"/>
              <a:pPr>
                <a:defRPr/>
              </a:pPr>
              <a:t>‹nr.›</a:t>
            </a:fld>
            <a:endParaRPr lang="nl-NL"/>
          </a:p>
        </p:txBody>
      </p:sp>
    </p:spTree>
    <p:extLst>
      <p:ext uri="{BB962C8B-B14F-4D97-AF65-F5344CB8AC3E}">
        <p14:creationId xmlns:p14="http://schemas.microsoft.com/office/powerpoint/2010/main" val="177884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FFF2F2C-6785-4334-842E-6C6129223D3E}" type="datetimeFigureOut">
              <a:rPr lang="nl-NL" smtClean="0"/>
              <a:t>15-3-2021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93794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FFF2F2C-6785-4334-842E-6C6129223D3E}" type="datetimeFigureOut">
              <a:rPr lang="nl-NL" smtClean="0"/>
              <a:t>15-3-2021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126544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FFF2F2C-6785-4334-842E-6C6129223D3E}" type="datetimeFigureOut">
              <a:rPr lang="nl-NL" smtClean="0"/>
              <a:t>15-3-2021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11387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FFF2F2C-6785-4334-842E-6C6129223D3E}" type="datetimeFigureOut">
              <a:rPr lang="nl-NL" smtClean="0"/>
              <a:t>15-3-2021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221335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FFF2F2C-6785-4334-842E-6C6129223D3E}" type="datetimeFigureOut">
              <a:rPr lang="nl-NL" smtClean="0"/>
              <a:t>15-3-2021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2310748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FFF2F2C-6785-4334-842E-6C6129223D3E}" type="datetimeFigureOut">
              <a:rPr lang="nl-NL" smtClean="0"/>
              <a:t>15-3-2021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286128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FFF2F2C-6785-4334-842E-6C6129223D3E}" type="datetimeFigureOut">
              <a:rPr lang="nl-NL" smtClean="0"/>
              <a:t>15-3-2021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198675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FFF2F2C-6785-4334-842E-6C6129223D3E}" type="datetimeFigureOut">
              <a:rPr lang="nl-NL" smtClean="0"/>
              <a:t>15-3-2021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B841E8-4118-44F6-B3D0-618F00003455}" type="slidenum">
              <a:rPr lang="nl-NL" smtClean="0"/>
              <a:t>‹nr.›</a:t>
            </a:fld>
            <a:endParaRPr lang="nl-NL"/>
          </a:p>
        </p:txBody>
      </p:sp>
    </p:spTree>
    <p:extLst>
      <p:ext uri="{BB962C8B-B14F-4D97-AF65-F5344CB8AC3E}">
        <p14:creationId xmlns:p14="http://schemas.microsoft.com/office/powerpoint/2010/main" val="6293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F2F2C-6785-4334-842E-6C6129223D3E}" type="datetimeFigureOut">
              <a:rPr lang="nl-NL" smtClean="0"/>
              <a:t>15-3-2021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841E8-4118-44F6-B3D0-618F00003455}" type="slidenum">
              <a:rPr lang="nl-NL" smtClean="0"/>
              <a:t>‹nr.›</a:t>
            </a:fld>
            <a:endParaRPr lang="nl-NL"/>
          </a:p>
        </p:txBody>
      </p:sp>
    </p:spTree>
    <p:extLst>
      <p:ext uri="{BB962C8B-B14F-4D97-AF65-F5344CB8AC3E}">
        <p14:creationId xmlns:p14="http://schemas.microsoft.com/office/powerpoint/2010/main" val="2895795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2.xml"/><Relationship Id="rId7" Type="http://schemas.openxmlformats.org/officeDocument/2006/relationships/slide" Target="slide21.xml"/><Relationship Id="rId2"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slide" Target="slide12.xml"/><Relationship Id="rId11" Type="http://schemas.openxmlformats.org/officeDocument/2006/relationships/slide" Target="slide9.xml"/><Relationship Id="rId5" Type="http://schemas.openxmlformats.org/officeDocument/2006/relationships/image" Target="../media/image13.jpeg"/><Relationship Id="rId10" Type="http://schemas.openxmlformats.org/officeDocument/2006/relationships/slide" Target="slide24.xml"/><Relationship Id="rId4" Type="http://schemas.openxmlformats.org/officeDocument/2006/relationships/image" Target="../media/image12.jpeg"/><Relationship Id="rId9"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upload.wikimedia.org/wikipedia/commons/8/81/Focus_in_an_eye.svg"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slide" Target="slide22.xml"/><Relationship Id="rId1" Type="http://schemas.openxmlformats.org/officeDocument/2006/relationships/slideLayout" Target="../slideLayouts/slideLayout6.xml"/><Relationship Id="rId6" Type="http://schemas.openxmlformats.org/officeDocument/2006/relationships/slide" Target="slide24.xml"/><Relationship Id="rId5" Type="http://schemas.openxmlformats.org/officeDocument/2006/relationships/slide" Target="slide12.xml"/><Relationship Id="rId4" Type="http://schemas.openxmlformats.org/officeDocument/2006/relationships/image" Target="../media/image18.jpeg"/><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a:xfrm>
            <a:off x="457200" y="274638"/>
            <a:ext cx="8229600" cy="1143000"/>
          </a:xfrm>
        </p:spPr>
        <p:txBody>
          <a:bodyPr anchor="ctr">
            <a:normAutofit/>
          </a:bodyPr>
          <a:lstStyle/>
          <a:p>
            <a:r>
              <a:rPr lang="nl-NL" altLang="nl-NL"/>
              <a:t>Het Oog</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3831" y="1600200"/>
            <a:ext cx="4556338" cy="4525963"/>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63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numCol="1" anchor="ctr" anchorCtr="0" compatLnSpc="1">
            <a:prstTxWarp prst="textNoShape">
              <a:avLst/>
            </a:prstTxWarp>
            <a:normAutofit/>
          </a:bodyPr>
          <a:lstStyle/>
          <a:p>
            <a:pPr eaLnBrk="1" hangingPunct="1">
              <a:defRPr/>
            </a:pPr>
            <a:r>
              <a:rPr lang="nl-NL" dirty="0"/>
              <a:t>Vaatvlies</a:t>
            </a:r>
          </a:p>
        </p:txBody>
      </p:sp>
      <p:sp>
        <p:nvSpPr>
          <p:cNvPr id="3" name="Tijdelijke aanduiding voor inhoud 2"/>
          <p:cNvSpPr>
            <a:spLocks noGrp="1"/>
          </p:cNvSpPr>
          <p:nvPr>
            <p:ph sz="half" idx="1"/>
          </p:nvPr>
        </p:nvSpPr>
        <p:spPr>
          <a:xfrm>
            <a:off x="457200" y="1600200"/>
            <a:ext cx="4038600" cy="4525963"/>
          </a:xfrm>
        </p:spPr>
        <p:txBody>
          <a:bodyPr>
            <a:normAutofit/>
          </a:bodyPr>
          <a:lstStyle/>
          <a:p>
            <a:pPr eaLnBrk="1" fontAlgn="auto" hangingPunct="1">
              <a:lnSpc>
                <a:spcPct val="90000"/>
              </a:lnSpc>
              <a:spcAft>
                <a:spcPts val="0"/>
              </a:spcAft>
              <a:defRPr/>
            </a:pPr>
            <a:r>
              <a:rPr lang="nl-NL" sz="2400"/>
              <a:t>Veel bloedvaten</a:t>
            </a:r>
          </a:p>
          <a:p>
            <a:pPr eaLnBrk="1" fontAlgn="auto" hangingPunct="1">
              <a:lnSpc>
                <a:spcPct val="90000"/>
              </a:lnSpc>
              <a:spcAft>
                <a:spcPts val="0"/>
              </a:spcAft>
              <a:defRPr/>
            </a:pPr>
            <a:r>
              <a:rPr lang="nl-NL" sz="2400"/>
              <a:t>Voeding van het oog</a:t>
            </a:r>
          </a:p>
          <a:p>
            <a:pPr eaLnBrk="1" fontAlgn="auto" hangingPunct="1">
              <a:lnSpc>
                <a:spcPct val="90000"/>
              </a:lnSpc>
              <a:spcAft>
                <a:spcPts val="0"/>
              </a:spcAft>
              <a:defRPr/>
            </a:pPr>
            <a:r>
              <a:rPr lang="nl-NL" sz="2400"/>
              <a:t>Aan de voorkant gaat vaatvlies over in het straallichaam</a:t>
            </a:r>
          </a:p>
          <a:p>
            <a:pPr lvl="1" eaLnBrk="1" fontAlgn="auto" hangingPunct="1">
              <a:lnSpc>
                <a:spcPct val="90000"/>
              </a:lnSpc>
              <a:spcAft>
                <a:spcPts val="0"/>
              </a:spcAft>
              <a:defRPr/>
            </a:pPr>
            <a:r>
              <a:rPr lang="nl-NL"/>
              <a:t>bevat kringspier &gt; accommoderen</a:t>
            </a:r>
          </a:p>
          <a:p>
            <a:pPr lvl="1" eaLnBrk="1" fontAlgn="auto" hangingPunct="1">
              <a:lnSpc>
                <a:spcPct val="90000"/>
              </a:lnSpc>
              <a:spcAft>
                <a:spcPts val="0"/>
              </a:spcAft>
              <a:defRPr/>
            </a:pPr>
            <a:r>
              <a:rPr lang="nl-NL"/>
              <a:t>productie oogkamervocht &gt; voeding lens </a:t>
            </a:r>
          </a:p>
          <a:p>
            <a:pPr eaLnBrk="1" fontAlgn="auto" hangingPunct="1">
              <a:lnSpc>
                <a:spcPct val="90000"/>
              </a:lnSpc>
              <a:spcAft>
                <a:spcPts val="0"/>
              </a:spcAft>
              <a:defRPr/>
            </a:pPr>
            <a:r>
              <a:rPr lang="nl-NL" sz="2400"/>
              <a:t>Voorste deel  iris (regenboogvlies)</a:t>
            </a:r>
          </a:p>
        </p:txBody>
      </p:sp>
      <p:pic>
        <p:nvPicPr>
          <p:cNvPr id="4" name="Picture 2" descr="E:\Thema 1\P018_F1.6.jpg"/>
          <p:cNvPicPr>
            <a:picLocks noChangeAspect="1" noChangeArrowheads="1"/>
          </p:cNvPicPr>
          <p:nvPr/>
        </p:nvPicPr>
        <p:blipFill rotWithShape="1">
          <a:blip r:embed="rId2">
            <a:extLst>
              <a:ext uri="{28A0092B-C50C-407E-A947-70E740481C1C}">
                <a14:useLocalDpi xmlns:a14="http://schemas.microsoft.com/office/drawing/2010/main" val="0"/>
              </a:ext>
            </a:extLst>
          </a:blip>
          <a:srcRect l="20198" r="8865" b="3"/>
          <a:stretch/>
        </p:blipFill>
        <p:spPr bwMode="auto">
          <a:xfrm>
            <a:off x="4648200" y="1600200"/>
            <a:ext cx="4038600" cy="45259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326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numCol="1" anchor="ctr" anchorCtr="0" compatLnSpc="1">
            <a:prstTxWarp prst="textNoShape">
              <a:avLst/>
            </a:prstTxWarp>
            <a:normAutofit/>
          </a:bodyPr>
          <a:lstStyle/>
          <a:p>
            <a:pPr eaLnBrk="1" hangingPunct="1">
              <a:defRPr/>
            </a:pPr>
            <a:r>
              <a:rPr lang="nl-NL" dirty="0"/>
              <a:t>Glasachtig lichaam</a:t>
            </a:r>
          </a:p>
        </p:txBody>
      </p:sp>
      <p:sp>
        <p:nvSpPr>
          <p:cNvPr id="3" name="Tijdelijke aanduiding voor inhoud 2"/>
          <p:cNvSpPr>
            <a:spLocks noGrp="1"/>
          </p:cNvSpPr>
          <p:nvPr>
            <p:ph sz="half" idx="1"/>
          </p:nvPr>
        </p:nvSpPr>
        <p:spPr>
          <a:xfrm>
            <a:off x="457200" y="1600200"/>
            <a:ext cx="4038600" cy="4525963"/>
          </a:xfrm>
        </p:spPr>
        <p:txBody>
          <a:bodyPr>
            <a:normAutofit/>
          </a:bodyPr>
          <a:lstStyle/>
          <a:p>
            <a:pPr>
              <a:defRPr/>
            </a:pPr>
            <a:r>
              <a:rPr lang="nl-NL"/>
              <a:t>Glasachtig lichaam (gel achtig, geeft vorm aan je oog)</a:t>
            </a:r>
          </a:p>
        </p:txBody>
      </p:sp>
      <p:pic>
        <p:nvPicPr>
          <p:cNvPr id="4" name="Picture 2" descr="E:\Thema 1\P018_F1.6.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2257838"/>
            <a:ext cx="4038600" cy="321068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863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l-NL" altLang="nl-NL"/>
              <a:t>Pupilreflex</a:t>
            </a:r>
          </a:p>
        </p:txBody>
      </p:sp>
      <p:sp>
        <p:nvSpPr>
          <p:cNvPr id="8195" name="Rectangle 3"/>
          <p:cNvSpPr>
            <a:spLocks noGrp="1" noChangeArrowheads="1"/>
          </p:cNvSpPr>
          <p:nvPr>
            <p:ph type="body" idx="1"/>
          </p:nvPr>
        </p:nvSpPr>
        <p:spPr/>
        <p:txBody>
          <a:bodyPr/>
          <a:lstStyle/>
          <a:p>
            <a:pPr eaLnBrk="1" hangingPunct="1">
              <a:lnSpc>
                <a:spcPct val="90000"/>
              </a:lnSpc>
            </a:pPr>
            <a:r>
              <a:rPr lang="nl-NL" altLang="nl-NL" sz="2800" dirty="0"/>
              <a:t>Fel licht op netvlies </a:t>
            </a:r>
            <a:r>
              <a:rPr lang="nl-NL" altLang="nl-NL" sz="2800" dirty="0">
                <a:sym typeface="Wingdings" pitchFamily="2" charset="2"/>
              </a:rPr>
              <a:t> kans op beschadiging van zintuigcellen</a:t>
            </a:r>
          </a:p>
          <a:p>
            <a:pPr eaLnBrk="1" hangingPunct="1">
              <a:lnSpc>
                <a:spcPct val="90000"/>
              </a:lnSpc>
            </a:pPr>
            <a:r>
              <a:rPr lang="nl-NL" altLang="nl-NL" sz="2800" dirty="0">
                <a:sym typeface="Wingdings" pitchFamily="2" charset="2"/>
              </a:rPr>
              <a:t>Te voorkomen door:</a:t>
            </a:r>
          </a:p>
          <a:p>
            <a:pPr lvl="1" eaLnBrk="1" hangingPunct="1">
              <a:lnSpc>
                <a:spcPct val="90000"/>
              </a:lnSpc>
            </a:pPr>
            <a:r>
              <a:rPr lang="nl-NL" altLang="nl-NL" sz="2400" dirty="0">
                <a:sym typeface="Wingdings" pitchFamily="2" charset="2"/>
              </a:rPr>
              <a:t>Wimpers</a:t>
            </a:r>
          </a:p>
          <a:p>
            <a:pPr lvl="1" eaLnBrk="1" hangingPunct="1">
              <a:lnSpc>
                <a:spcPct val="90000"/>
              </a:lnSpc>
            </a:pPr>
            <a:r>
              <a:rPr lang="nl-NL" altLang="nl-NL" sz="2400" dirty="0">
                <a:sym typeface="Wingdings" pitchFamily="2" charset="2"/>
              </a:rPr>
              <a:t>Pupilreflex</a:t>
            </a:r>
          </a:p>
          <a:p>
            <a:pPr lvl="1" eaLnBrk="1" hangingPunct="1">
              <a:lnSpc>
                <a:spcPct val="90000"/>
              </a:lnSpc>
              <a:buFontTx/>
              <a:buNone/>
            </a:pPr>
            <a:endParaRPr lang="nl-NL" altLang="nl-NL" sz="2400" dirty="0">
              <a:sym typeface="Wingdings" pitchFamily="2" charset="2"/>
            </a:endParaRPr>
          </a:p>
          <a:p>
            <a:pPr eaLnBrk="1" hangingPunct="1">
              <a:lnSpc>
                <a:spcPct val="90000"/>
              </a:lnSpc>
            </a:pPr>
            <a:r>
              <a:rPr lang="nl-NL" altLang="nl-NL" sz="2800" dirty="0">
                <a:solidFill>
                  <a:srgbClr val="FF0000"/>
                </a:solidFill>
                <a:sym typeface="Wingdings" pitchFamily="2" charset="2"/>
              </a:rPr>
              <a:t>Pupilreflex</a:t>
            </a:r>
            <a:r>
              <a:rPr lang="nl-NL" altLang="nl-NL" sz="2800" dirty="0">
                <a:sym typeface="Wingdings" pitchFamily="2" charset="2"/>
              </a:rPr>
              <a:t> = het groter of kleiner worden van de pupil zodat er meer of minder licht in het oog kan vallen</a:t>
            </a:r>
          </a:p>
          <a:p>
            <a:pPr lvl="1" eaLnBrk="1" hangingPunct="1">
              <a:lnSpc>
                <a:spcPct val="90000"/>
              </a:lnSpc>
            </a:pPr>
            <a:endParaRPr lang="nl-NL" altLang="nl-NL" dirty="0"/>
          </a:p>
        </p:txBody>
      </p:sp>
    </p:spTree>
    <p:extLst>
      <p:ext uri="{BB962C8B-B14F-4D97-AF65-F5344CB8AC3E}">
        <p14:creationId xmlns:p14="http://schemas.microsoft.com/office/powerpoint/2010/main" val="40315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115888"/>
            <a:ext cx="8229600" cy="868362"/>
          </a:xfrm>
        </p:spPr>
        <p:txBody>
          <a:bodyPr/>
          <a:lstStyle/>
          <a:p>
            <a:pPr eaLnBrk="1" hangingPunct="1"/>
            <a:r>
              <a:rPr lang="nl-NL" altLang="nl-NL"/>
              <a:t>Werking pupilreflex</a:t>
            </a:r>
          </a:p>
        </p:txBody>
      </p:sp>
      <p:sp>
        <p:nvSpPr>
          <p:cNvPr id="9219" name="Rectangle 3"/>
          <p:cNvSpPr>
            <a:spLocks noGrp="1" noChangeArrowheads="1"/>
          </p:cNvSpPr>
          <p:nvPr>
            <p:ph type="body" idx="1"/>
          </p:nvPr>
        </p:nvSpPr>
        <p:spPr/>
        <p:txBody>
          <a:bodyPr/>
          <a:lstStyle/>
          <a:p>
            <a:pPr eaLnBrk="1" hangingPunct="1"/>
            <a:endParaRPr lang="nl-NL" altLang="nl-NL"/>
          </a:p>
        </p:txBody>
      </p:sp>
      <p:pic>
        <p:nvPicPr>
          <p:cNvPr id="9220" name="Picture 5"/>
          <p:cNvPicPr>
            <a:picLocks noChangeAspect="1" noChangeArrowheads="1"/>
          </p:cNvPicPr>
          <p:nvPr/>
        </p:nvPicPr>
        <p:blipFill>
          <a:blip r:embed="rId2">
            <a:extLst>
              <a:ext uri="{28A0092B-C50C-407E-A947-70E740481C1C}">
                <a14:useLocalDpi xmlns:a14="http://schemas.microsoft.com/office/drawing/2010/main" val="0"/>
              </a:ext>
            </a:extLst>
          </a:blip>
          <a:srcRect l="29695" t="24487" r="18210" b="18721"/>
          <a:stretch>
            <a:fillRect/>
          </a:stretch>
        </p:blipFill>
        <p:spPr bwMode="auto">
          <a:xfrm>
            <a:off x="611188" y="908050"/>
            <a:ext cx="7704137" cy="579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558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nl-BE" altLang="nl-NL"/>
          </a:p>
        </p:txBody>
      </p:sp>
      <p:pic>
        <p:nvPicPr>
          <p:cNvPr id="22531" name="Picture 8"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8" y="-471488"/>
            <a:ext cx="10404476"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AutoShape 9"/>
          <p:cNvSpPr>
            <a:spLocks/>
          </p:cNvSpPr>
          <p:nvPr/>
        </p:nvSpPr>
        <p:spPr bwMode="auto">
          <a:xfrm>
            <a:off x="6840538" y="442913"/>
            <a:ext cx="1725612" cy="403225"/>
          </a:xfrm>
          <a:prstGeom prst="borderCallout1">
            <a:avLst>
              <a:gd name="adj1" fmla="val 28347"/>
              <a:gd name="adj2" fmla="val -4417"/>
              <a:gd name="adj3" fmla="val 588977"/>
              <a:gd name="adj4" fmla="val -135972"/>
            </a:avLst>
          </a:prstGeom>
          <a:solidFill>
            <a:srgbClr val="339966"/>
          </a:solidFill>
          <a:ln w="12700" algn="ctr">
            <a:solidFill>
              <a:srgbClr val="339966"/>
            </a:solidFill>
            <a:miter lim="800000"/>
            <a:headEnd/>
            <a:tailEnd type="oval" w="med" len="med"/>
          </a:ln>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nl-BE" altLang="nl-NL" b="0">
                <a:solidFill>
                  <a:schemeClr val="bg1"/>
                </a:solidFill>
                <a:latin typeface="Verdana" pitchFamily="34" charset="0"/>
              </a:rPr>
              <a:t>Iris</a:t>
            </a:r>
          </a:p>
        </p:txBody>
      </p:sp>
      <p:sp>
        <p:nvSpPr>
          <p:cNvPr id="22534" name="AutoShape 10"/>
          <p:cNvSpPr>
            <a:spLocks/>
          </p:cNvSpPr>
          <p:nvPr/>
        </p:nvSpPr>
        <p:spPr bwMode="auto">
          <a:xfrm>
            <a:off x="6846888" y="1617663"/>
            <a:ext cx="1725612" cy="403225"/>
          </a:xfrm>
          <a:prstGeom prst="borderCallout1">
            <a:avLst>
              <a:gd name="adj1" fmla="val 28347"/>
              <a:gd name="adj2" fmla="val -4417"/>
              <a:gd name="adj3" fmla="val 506301"/>
              <a:gd name="adj4" fmla="val -152069"/>
            </a:avLst>
          </a:prstGeom>
          <a:solidFill>
            <a:srgbClr val="339966"/>
          </a:solidFill>
          <a:ln w="12700" algn="ctr">
            <a:solidFill>
              <a:srgbClr val="339966"/>
            </a:solidFill>
            <a:miter lim="800000"/>
            <a:headEnd/>
            <a:tailEnd type="oval" w="med" len="med"/>
          </a:ln>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nl-BE" altLang="nl-NL" b="0">
                <a:solidFill>
                  <a:schemeClr val="bg1"/>
                </a:solidFill>
                <a:latin typeface="Verdana" pitchFamily="34" charset="0"/>
              </a:rPr>
              <a:t>Pupil</a:t>
            </a:r>
          </a:p>
        </p:txBody>
      </p:sp>
      <p:sp>
        <p:nvSpPr>
          <p:cNvPr id="22535" name="Text Box 11"/>
          <p:cNvSpPr txBox="1">
            <a:spLocks noChangeArrowheads="1"/>
          </p:cNvSpPr>
          <p:nvPr/>
        </p:nvSpPr>
        <p:spPr bwMode="auto">
          <a:xfrm>
            <a:off x="0" y="5805488"/>
            <a:ext cx="10404475" cy="915987"/>
          </a:xfrm>
          <a:prstGeom prst="rect">
            <a:avLst/>
          </a:prstGeom>
          <a:solidFill>
            <a:srgbClr val="4B70F7"/>
          </a:solidFill>
          <a:ln>
            <a:noFill/>
          </a:ln>
          <a:extLst>
            <a:ext uri="{91240B29-F687-4F45-9708-019B960494DF}">
              <a14:hiddenLine xmlns:a14="http://schemas.microsoft.com/office/drawing/2010/main" w="38100" cap="rnd">
                <a:solidFill>
                  <a:srgbClr val="000000"/>
                </a:solidFill>
                <a:prstDash val="sysDot"/>
                <a:miter lim="800000"/>
                <a:headEnd/>
                <a:tailEnd/>
              </a14:hiddenLine>
            </a:ext>
          </a:extLst>
        </p:spPr>
        <p:txBody>
          <a:bodyPr>
            <a:spAutoFit/>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a:solidFill>
                  <a:schemeClr val="bg1"/>
                </a:solidFill>
                <a:latin typeface="Verdana" pitchFamily="34" charset="0"/>
                <a:ea typeface="Times New Roman" pitchFamily="18" charset="0"/>
                <a:cs typeface="Arial" pitchFamily="34" charset="0"/>
              </a:rPr>
              <a:t>Hoeveelheid pigment in de iris bepaalt de kleur van de ogen</a:t>
            </a:r>
            <a:r>
              <a:rPr lang="nl-BE" altLang="nl-NL" b="0">
                <a:solidFill>
                  <a:schemeClr val="bg1"/>
                </a:solidFill>
                <a:latin typeface="Verdana" pitchFamily="34" charset="0"/>
                <a:ea typeface="Times New Roman" pitchFamily="18" charset="0"/>
                <a:cs typeface="Arial" pitchFamily="34" charset="0"/>
              </a:rPr>
              <a:t>.</a:t>
            </a:r>
          </a:p>
          <a:p>
            <a:pPr eaLnBrk="1" hangingPunct="1">
              <a:buFontTx/>
              <a:buChar char="•"/>
            </a:pPr>
            <a:r>
              <a:rPr lang="nl-BE" altLang="nl-NL" b="0">
                <a:solidFill>
                  <a:schemeClr val="bg1"/>
                </a:solidFill>
                <a:latin typeface="Verdana" pitchFamily="34" charset="0"/>
                <a:ea typeface="Times New Roman" pitchFamily="18" charset="0"/>
                <a:cs typeface="Arial" pitchFamily="34" charset="0"/>
              </a:rPr>
              <a:t>Veel pigment </a:t>
            </a:r>
            <a:r>
              <a:rPr lang="nl-BE" altLang="nl-NL" b="0">
                <a:solidFill>
                  <a:schemeClr val="bg1"/>
                </a:solidFill>
                <a:latin typeface="Verdana" pitchFamily="34" charset="0"/>
                <a:ea typeface="Times New Roman" pitchFamily="18" charset="0"/>
                <a:cs typeface="Arial" pitchFamily="34" charset="0"/>
                <a:sym typeface="Symbol" pitchFamily="18" charset="2"/>
              </a:rPr>
              <a:t> bruine ogen</a:t>
            </a:r>
          </a:p>
          <a:p>
            <a:pPr eaLnBrk="1" hangingPunct="1">
              <a:buFontTx/>
              <a:buChar char="•"/>
            </a:pPr>
            <a:r>
              <a:rPr lang="nl-BE" altLang="nl-NL" b="0">
                <a:solidFill>
                  <a:schemeClr val="bg1"/>
                </a:solidFill>
                <a:latin typeface="Verdana" pitchFamily="34" charset="0"/>
                <a:ea typeface="Times New Roman" pitchFamily="18" charset="0"/>
                <a:cs typeface="Arial" pitchFamily="34" charset="0"/>
                <a:sym typeface="Symbol" pitchFamily="18" charset="2"/>
              </a:rPr>
              <a:t>Weinig pigment  blauwe ogen</a:t>
            </a:r>
          </a:p>
        </p:txBody>
      </p:sp>
    </p:spTree>
    <p:extLst>
      <p:ext uri="{BB962C8B-B14F-4D97-AF65-F5344CB8AC3E}">
        <p14:creationId xmlns:p14="http://schemas.microsoft.com/office/powerpoint/2010/main" val="50730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normAutofit/>
          </a:bodyPr>
          <a:lstStyle/>
          <a:p>
            <a:pPr eaLnBrk="1" hangingPunct="1"/>
            <a:r>
              <a:rPr lang="nl-BE" altLang="nl-NL" sz="3600" dirty="0"/>
              <a:t>Hoe gebeurt accommodatie van de lens?</a:t>
            </a:r>
            <a:endParaRPr lang="nl-NL" altLang="nl-NL" sz="3600" dirty="0"/>
          </a:p>
        </p:txBody>
      </p:sp>
      <p:sp>
        <p:nvSpPr>
          <p:cNvPr id="17413" name="Text Box 5"/>
          <p:cNvSpPr txBox="1">
            <a:spLocks noChangeArrowheads="1"/>
          </p:cNvSpPr>
          <p:nvPr/>
        </p:nvSpPr>
        <p:spPr bwMode="auto">
          <a:xfrm>
            <a:off x="2339975" y="1484313"/>
            <a:ext cx="6624638" cy="641350"/>
          </a:xfrm>
          <a:prstGeom prst="rect">
            <a:avLst/>
          </a:prstGeom>
          <a:solidFill>
            <a:srgbClr val="4B70F7"/>
          </a:solidFill>
          <a:ln>
            <a:noFill/>
          </a:ln>
          <a:extLst>
            <a:ext uri="{91240B29-F687-4F45-9708-019B960494DF}">
              <a14:hiddenLine xmlns:a14="http://schemas.microsoft.com/office/drawing/2010/main" w="38100" cap="rnd">
                <a:solidFill>
                  <a:srgbClr val="000000"/>
                </a:solidFill>
                <a:prstDash val="sysDot"/>
                <a:miter lim="800000"/>
                <a:headEnd/>
                <a:tailEnd/>
              </a14:hiddenLine>
            </a:ext>
          </a:extLst>
        </p:spPr>
        <p:txBody>
          <a:bodyPr>
            <a:spAutoFit/>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a:solidFill>
                  <a:schemeClr val="bg1"/>
                </a:solidFill>
                <a:latin typeface="Verdana" pitchFamily="34" charset="0"/>
                <a:ea typeface="Times New Roman" pitchFamily="18" charset="0"/>
                <a:cs typeface="Arial" pitchFamily="34" charset="0"/>
              </a:rPr>
              <a:t>Accommodatie of scherpstelling: </a:t>
            </a:r>
            <a:r>
              <a:rPr lang="nl-BE" altLang="nl-NL" b="0">
                <a:solidFill>
                  <a:schemeClr val="bg1"/>
                </a:solidFill>
                <a:latin typeface="Verdana" pitchFamily="34" charset="0"/>
                <a:ea typeface="Times New Roman" pitchFamily="18" charset="0"/>
                <a:cs typeface="Arial" pitchFamily="34" charset="0"/>
              </a:rPr>
              <a:t>scherpstellen van beelden kortbij of veraf.</a:t>
            </a:r>
            <a:endParaRPr lang="nl-NL" altLang="nl-NL" b="0">
              <a:solidFill>
                <a:schemeClr val="bg1"/>
              </a:solidFill>
              <a:latin typeface="Verdana" pitchFamily="34" charset="0"/>
              <a:ea typeface="Times New Roman" pitchFamily="18" charset="0"/>
              <a:cs typeface="Arial" pitchFamily="34" charset="0"/>
            </a:endParaRPr>
          </a:p>
        </p:txBody>
      </p:sp>
      <p:sp>
        <p:nvSpPr>
          <p:cNvPr id="17414" name="Rectangle 6"/>
          <p:cNvSpPr>
            <a:spLocks noChangeArrowheads="1"/>
          </p:cNvSpPr>
          <p:nvPr/>
        </p:nvSpPr>
        <p:spPr bwMode="auto">
          <a:xfrm>
            <a:off x="2338388" y="2133600"/>
            <a:ext cx="64801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lang="nl-BE" altLang="nl-NL" dirty="0">
                <a:latin typeface="Verdana" pitchFamily="34" charset="0"/>
                <a:sym typeface="Symbol" pitchFamily="18" charset="2"/>
                <a:hlinkClick r:id="rId2" action="ppaction://hlinksldjump"/>
              </a:rPr>
              <a:t>Ver kijken</a:t>
            </a:r>
            <a:endParaRPr lang="nl-BE" altLang="nl-NL" dirty="0">
              <a:latin typeface="Verdana" pitchFamily="34" charset="0"/>
              <a:sym typeface="Symbol" pitchFamily="18" charset="2"/>
            </a:endParaRPr>
          </a:p>
          <a:p>
            <a:pPr lvl="1" eaLnBrk="1" hangingPunct="1">
              <a:spcBef>
                <a:spcPct val="20000"/>
              </a:spcBef>
              <a:buFontTx/>
              <a:buChar char="–"/>
            </a:pPr>
            <a:r>
              <a:rPr lang="nl-BE" altLang="nl-NL" b="0" dirty="0">
                <a:latin typeface="Verdana" pitchFamily="34" charset="0"/>
                <a:sym typeface="Symbol" pitchFamily="18" charset="2"/>
              </a:rPr>
              <a:t>Accommodatiespier ontspannen;</a:t>
            </a:r>
          </a:p>
          <a:p>
            <a:pPr lvl="1" eaLnBrk="1" hangingPunct="1">
              <a:spcBef>
                <a:spcPct val="20000"/>
              </a:spcBef>
              <a:buFontTx/>
              <a:buChar char="–"/>
            </a:pPr>
            <a:r>
              <a:rPr lang="nl-BE" altLang="nl-NL" b="0" dirty="0">
                <a:latin typeface="Verdana" pitchFamily="34" charset="0"/>
                <a:sym typeface="Symbol" pitchFamily="18" charset="2"/>
              </a:rPr>
              <a:t>Lensbandjes trekken aan de lens.</a:t>
            </a:r>
          </a:p>
        </p:txBody>
      </p:sp>
      <p:sp>
        <p:nvSpPr>
          <p:cNvPr id="17415" name="AutoShape 7"/>
          <p:cNvSpPr>
            <a:spLocks noChangeArrowheads="1"/>
          </p:cNvSpPr>
          <p:nvPr/>
        </p:nvSpPr>
        <p:spPr bwMode="auto">
          <a:xfrm>
            <a:off x="4500563" y="3213100"/>
            <a:ext cx="792162" cy="431800"/>
          </a:xfrm>
          <a:prstGeom prst="downArrow">
            <a:avLst>
              <a:gd name="adj1" fmla="val 50000"/>
              <a:gd name="adj2" fmla="val 25000"/>
            </a:avLst>
          </a:prstGeom>
          <a:solidFill>
            <a:srgbClr val="4B70F7"/>
          </a:solidFill>
          <a:ln w="9525" algn="ctr">
            <a:solidFill>
              <a:srgbClr val="4B70F7"/>
            </a:solidFill>
            <a:miter lim="800000"/>
            <a:headEnd/>
            <a:tailEnd/>
          </a:ln>
        </p:spPr>
        <p:txBody>
          <a:bodyPr wrap="none"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nl-BE" altLang="nl-NL"/>
          </a:p>
        </p:txBody>
      </p:sp>
      <p:sp>
        <p:nvSpPr>
          <p:cNvPr id="17416" name="Text Box 8"/>
          <p:cNvSpPr txBox="1">
            <a:spLocks noChangeArrowheads="1"/>
          </p:cNvSpPr>
          <p:nvPr/>
        </p:nvSpPr>
        <p:spPr bwMode="auto">
          <a:xfrm>
            <a:off x="4011613" y="3776663"/>
            <a:ext cx="2478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b="0" dirty="0">
                <a:latin typeface="Verdana" pitchFamily="34" charset="0"/>
              </a:rPr>
              <a:t>Lens wordt </a:t>
            </a:r>
            <a:r>
              <a:rPr lang="nl-BE" altLang="nl-NL" dirty="0">
                <a:latin typeface="Verdana" pitchFamily="34" charset="0"/>
              </a:rPr>
              <a:t>platter</a:t>
            </a:r>
            <a:endParaRPr lang="nl-NL" altLang="nl-NL" b="0" dirty="0">
              <a:solidFill>
                <a:srgbClr val="4B70F7"/>
              </a:solidFill>
              <a:latin typeface="Verdana" pitchFamily="34" charset="0"/>
            </a:endParaRPr>
          </a:p>
        </p:txBody>
      </p:sp>
      <p:sp>
        <p:nvSpPr>
          <p:cNvPr id="17417" name="Rectangle 9"/>
          <p:cNvSpPr>
            <a:spLocks noChangeArrowheads="1"/>
          </p:cNvSpPr>
          <p:nvPr/>
        </p:nvSpPr>
        <p:spPr bwMode="auto">
          <a:xfrm>
            <a:off x="2339975" y="4149725"/>
            <a:ext cx="568801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lang="nl-BE" altLang="nl-NL" dirty="0">
                <a:solidFill>
                  <a:srgbClr val="4B70F7"/>
                </a:solidFill>
                <a:latin typeface="Verdana" pitchFamily="34" charset="0"/>
                <a:sym typeface="Symbol" pitchFamily="18" charset="2"/>
                <a:hlinkClick r:id="rId3" action="ppaction://hlinksldjump"/>
              </a:rPr>
              <a:t>Dichtbij kijken</a:t>
            </a:r>
            <a:endParaRPr lang="nl-BE" altLang="nl-NL" dirty="0">
              <a:solidFill>
                <a:srgbClr val="4B70F7"/>
              </a:solidFill>
              <a:latin typeface="Verdana" pitchFamily="34" charset="0"/>
              <a:sym typeface="Symbol" pitchFamily="18" charset="2"/>
            </a:endParaRPr>
          </a:p>
          <a:p>
            <a:pPr lvl="1" eaLnBrk="1" hangingPunct="1">
              <a:spcBef>
                <a:spcPct val="20000"/>
              </a:spcBef>
              <a:buFontTx/>
              <a:buChar char="–"/>
            </a:pPr>
            <a:r>
              <a:rPr lang="nl-BE" altLang="nl-NL" b="0" dirty="0">
                <a:latin typeface="Verdana" pitchFamily="34" charset="0"/>
                <a:sym typeface="Symbol" pitchFamily="18" charset="2"/>
              </a:rPr>
              <a:t>Accommodatiespier samengetrokken;</a:t>
            </a:r>
          </a:p>
          <a:p>
            <a:pPr lvl="1" eaLnBrk="1" hangingPunct="1">
              <a:spcBef>
                <a:spcPct val="20000"/>
              </a:spcBef>
              <a:buFontTx/>
              <a:buChar char="–"/>
            </a:pPr>
            <a:r>
              <a:rPr lang="nl-BE" altLang="nl-NL" b="0" dirty="0">
                <a:latin typeface="Verdana" pitchFamily="34" charset="0"/>
                <a:sym typeface="Symbol" pitchFamily="18" charset="2"/>
              </a:rPr>
              <a:t>Lensbandjes trekken niet aan de lens;</a:t>
            </a:r>
          </a:p>
          <a:p>
            <a:pPr lvl="1" eaLnBrk="1" hangingPunct="1">
              <a:spcBef>
                <a:spcPct val="20000"/>
              </a:spcBef>
              <a:buFontTx/>
              <a:buChar char="–"/>
            </a:pPr>
            <a:r>
              <a:rPr lang="nl-BE" altLang="nl-NL" dirty="0">
                <a:latin typeface="Verdana" pitchFamily="34" charset="0"/>
                <a:sym typeface="Symbol" pitchFamily="18" charset="2"/>
              </a:rPr>
              <a:t>Nabijheidspunt</a:t>
            </a:r>
            <a:r>
              <a:rPr lang="nl-BE" altLang="nl-NL" b="0" dirty="0">
                <a:latin typeface="Verdana" pitchFamily="34" charset="0"/>
                <a:sym typeface="Symbol" pitchFamily="18" charset="2"/>
              </a:rPr>
              <a:t>: maximale kromming lens.</a:t>
            </a:r>
          </a:p>
        </p:txBody>
      </p:sp>
      <p:sp>
        <p:nvSpPr>
          <p:cNvPr id="17418" name="AutoShape 10"/>
          <p:cNvSpPr>
            <a:spLocks noChangeArrowheads="1"/>
          </p:cNvSpPr>
          <p:nvPr/>
        </p:nvSpPr>
        <p:spPr bwMode="auto">
          <a:xfrm>
            <a:off x="4502150" y="5738813"/>
            <a:ext cx="792163" cy="431800"/>
          </a:xfrm>
          <a:prstGeom prst="downArrow">
            <a:avLst>
              <a:gd name="adj1" fmla="val 50000"/>
              <a:gd name="adj2" fmla="val 25000"/>
            </a:avLst>
          </a:prstGeom>
          <a:solidFill>
            <a:srgbClr val="4B70F7"/>
          </a:solidFill>
          <a:ln w="9525" algn="ctr">
            <a:solidFill>
              <a:srgbClr val="4B70F7"/>
            </a:solidFill>
            <a:miter lim="800000"/>
            <a:headEnd/>
            <a:tailEnd/>
          </a:ln>
        </p:spPr>
        <p:txBody>
          <a:bodyPr wrap="none"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nl-BE" altLang="nl-NL"/>
          </a:p>
        </p:txBody>
      </p:sp>
      <p:sp>
        <p:nvSpPr>
          <p:cNvPr id="17419" name="Text Box 11"/>
          <p:cNvSpPr txBox="1">
            <a:spLocks noChangeArrowheads="1"/>
          </p:cNvSpPr>
          <p:nvPr/>
        </p:nvSpPr>
        <p:spPr bwMode="auto">
          <a:xfrm>
            <a:off x="4013200" y="6302375"/>
            <a:ext cx="2351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b="0" dirty="0">
                <a:latin typeface="Verdana" pitchFamily="34" charset="0"/>
              </a:rPr>
              <a:t>Lens wordt </a:t>
            </a:r>
            <a:r>
              <a:rPr lang="nl-BE" altLang="nl-NL" dirty="0">
                <a:latin typeface="Verdana" pitchFamily="34" charset="0"/>
              </a:rPr>
              <a:t>boller</a:t>
            </a:r>
            <a:endParaRPr lang="nl-NL" altLang="nl-NL" dirty="0">
              <a:solidFill>
                <a:srgbClr val="4B70F7"/>
              </a:solidFill>
              <a:latin typeface="Verdana" pitchFamily="34" charset="0"/>
            </a:endParaRPr>
          </a:p>
        </p:txBody>
      </p:sp>
      <p:grpSp>
        <p:nvGrpSpPr>
          <p:cNvPr id="2" name="Group 18"/>
          <p:cNvGrpSpPr>
            <a:grpSpLocks/>
          </p:cNvGrpSpPr>
          <p:nvPr/>
        </p:nvGrpSpPr>
        <p:grpSpPr bwMode="auto">
          <a:xfrm>
            <a:off x="7451725" y="2205038"/>
            <a:ext cx="1419225" cy="1944687"/>
            <a:chOff x="4694" y="1389"/>
            <a:chExt cx="894" cy="1225"/>
          </a:xfrm>
        </p:grpSpPr>
        <p:pic>
          <p:nvPicPr>
            <p:cNvPr id="14360" name="Picture 12" descr="BG3_LB118_ZT">
              <a:hlinkClick r:id="rId2"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 y="1389"/>
              <a:ext cx="531" cy="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Text Box 14"/>
            <p:cNvSpPr txBox="1">
              <a:spLocks noChangeArrowheads="1"/>
            </p:cNvSpPr>
            <p:nvPr/>
          </p:nvSpPr>
          <p:spPr bwMode="auto">
            <a:xfrm>
              <a:off x="4694" y="2422"/>
              <a:ext cx="7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sz="1400" b="0" i="1">
                  <a:latin typeface="Verdana" pitchFamily="34" charset="0"/>
                </a:rPr>
                <a:t>Platte lens</a:t>
              </a:r>
              <a:endParaRPr lang="nl-NL" altLang="nl-NL" sz="1400" b="0" i="1">
                <a:latin typeface="Verdana" pitchFamily="34" charset="0"/>
              </a:endParaRPr>
            </a:p>
          </p:txBody>
        </p:sp>
      </p:grpSp>
      <p:grpSp>
        <p:nvGrpSpPr>
          <p:cNvPr id="3" name="Group 17"/>
          <p:cNvGrpSpPr>
            <a:grpSpLocks/>
          </p:cNvGrpSpPr>
          <p:nvPr/>
        </p:nvGrpSpPr>
        <p:grpSpPr bwMode="auto">
          <a:xfrm>
            <a:off x="7451725" y="4221163"/>
            <a:ext cx="1347788" cy="2087562"/>
            <a:chOff x="4694" y="2659"/>
            <a:chExt cx="849" cy="1315"/>
          </a:xfrm>
        </p:grpSpPr>
        <p:pic>
          <p:nvPicPr>
            <p:cNvPr id="14358" name="Picture 13" descr="BG3_LB118_ZT">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0" y="2659"/>
              <a:ext cx="513"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9" name="Text Box 16"/>
            <p:cNvSpPr txBox="1">
              <a:spLocks noChangeArrowheads="1"/>
            </p:cNvSpPr>
            <p:nvPr/>
          </p:nvSpPr>
          <p:spPr bwMode="auto">
            <a:xfrm>
              <a:off x="4694" y="3782"/>
              <a:ext cx="6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sz="1400" b="0" i="1">
                  <a:latin typeface="Verdana" pitchFamily="34" charset="0"/>
                </a:rPr>
                <a:t>Bolle lens</a:t>
              </a:r>
              <a:endParaRPr lang="nl-NL" altLang="nl-NL" sz="1400" b="0" i="1">
                <a:latin typeface="Verdana" pitchFamily="34" charset="0"/>
              </a:endParaRPr>
            </a:p>
          </p:txBody>
        </p:sp>
      </p:grpSp>
      <p:sp>
        <p:nvSpPr>
          <p:cNvPr id="14348" name="Text Box 19">
            <a:hlinkClick r:id="rId6" action="ppaction://hlinksldjump"/>
          </p:cNvPr>
          <p:cNvSpPr txBox="1">
            <a:spLocks noChangeArrowheads="1"/>
          </p:cNvSpPr>
          <p:nvPr/>
        </p:nvSpPr>
        <p:spPr bwMode="auto">
          <a:xfrm>
            <a:off x="179388" y="1757363"/>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dirty="0">
                <a:solidFill>
                  <a:schemeClr val="bg1"/>
                </a:solidFill>
              </a:rPr>
              <a:t>Regeling lichttoevoer</a:t>
            </a:r>
            <a:endParaRPr lang="nl-NL" altLang="nl-NL" sz="1400" b="0" dirty="0">
              <a:solidFill>
                <a:schemeClr val="bg1"/>
              </a:solidFill>
            </a:endParaRPr>
          </a:p>
        </p:txBody>
      </p:sp>
      <p:sp>
        <p:nvSpPr>
          <p:cNvPr id="14349" name="Text Box 20">
            <a:hlinkClick r:id="rId7" action="ppaction://hlinksldjump"/>
          </p:cNvPr>
          <p:cNvSpPr txBox="1">
            <a:spLocks noChangeArrowheads="1"/>
          </p:cNvSpPr>
          <p:nvPr/>
        </p:nvSpPr>
        <p:spPr bwMode="auto">
          <a:xfrm>
            <a:off x="179388" y="2133600"/>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Beeldvorming oog</a:t>
            </a:r>
            <a:endParaRPr lang="nl-NL" altLang="nl-NL" sz="1400" b="0">
              <a:solidFill>
                <a:schemeClr val="bg1"/>
              </a:solidFill>
            </a:endParaRPr>
          </a:p>
        </p:txBody>
      </p:sp>
      <p:sp>
        <p:nvSpPr>
          <p:cNvPr id="14350" name="Text Box 21">
            <a:hlinkClick r:id="rId8" action="ppaction://hlinksldjump"/>
          </p:cNvPr>
          <p:cNvSpPr txBox="1">
            <a:spLocks noChangeArrowheads="1"/>
          </p:cNvSpPr>
          <p:nvPr/>
        </p:nvSpPr>
        <p:spPr bwMode="auto">
          <a:xfrm>
            <a:off x="179388" y="2492375"/>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a:solidFill>
                  <a:schemeClr val="bg1"/>
                </a:solidFill>
              </a:rPr>
              <a:t>Accommodatie lens</a:t>
            </a:r>
            <a:endParaRPr lang="nl-NL" altLang="nl-NL" sz="1400">
              <a:solidFill>
                <a:schemeClr val="bg1"/>
              </a:solidFill>
            </a:endParaRPr>
          </a:p>
        </p:txBody>
      </p:sp>
      <p:sp>
        <p:nvSpPr>
          <p:cNvPr id="14351" name="Text Box 22">
            <a:hlinkClick r:id="rId9" action="ppaction://hlinksldjump"/>
          </p:cNvPr>
          <p:cNvSpPr txBox="1">
            <a:spLocks noChangeArrowheads="1"/>
          </p:cNvSpPr>
          <p:nvPr/>
        </p:nvSpPr>
        <p:spPr bwMode="auto">
          <a:xfrm>
            <a:off x="179388" y="2852738"/>
            <a:ext cx="20161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dirty="0">
                <a:solidFill>
                  <a:schemeClr val="bg1"/>
                </a:solidFill>
              </a:rPr>
              <a:t>Afwijkingen accommodatie</a:t>
            </a:r>
            <a:endParaRPr lang="nl-NL" altLang="nl-NL" sz="1400" b="0" dirty="0">
              <a:solidFill>
                <a:schemeClr val="bg1"/>
              </a:solidFill>
            </a:endParaRPr>
          </a:p>
        </p:txBody>
      </p:sp>
      <p:sp>
        <p:nvSpPr>
          <p:cNvPr id="14352" name="Text Box 23">
            <a:hlinkClick r:id="rId10" action="ppaction://hlinksldjump"/>
          </p:cNvPr>
          <p:cNvSpPr txBox="1">
            <a:spLocks noChangeArrowheads="1"/>
          </p:cNvSpPr>
          <p:nvPr/>
        </p:nvSpPr>
        <p:spPr bwMode="auto">
          <a:xfrm>
            <a:off x="179388" y="3429000"/>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Oplossingen </a:t>
            </a:r>
            <a:endParaRPr lang="nl-NL" altLang="nl-NL" sz="1400" b="0">
              <a:solidFill>
                <a:schemeClr val="bg1"/>
              </a:solidFill>
            </a:endParaRPr>
          </a:p>
        </p:txBody>
      </p:sp>
      <p:sp>
        <p:nvSpPr>
          <p:cNvPr id="14353" name="Text Box 24">
            <a:hlinkClick r:id="rId9" action="ppaction://hlinksldjump"/>
          </p:cNvPr>
          <p:cNvSpPr txBox="1">
            <a:spLocks noChangeArrowheads="1"/>
          </p:cNvSpPr>
          <p:nvPr/>
        </p:nvSpPr>
        <p:spPr bwMode="auto">
          <a:xfrm>
            <a:off x="179388" y="3789363"/>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Bouw netvlies</a:t>
            </a:r>
            <a:endParaRPr lang="nl-NL" altLang="nl-NL" sz="1400" b="0">
              <a:solidFill>
                <a:schemeClr val="bg1"/>
              </a:solidFill>
            </a:endParaRPr>
          </a:p>
        </p:txBody>
      </p:sp>
      <p:sp>
        <p:nvSpPr>
          <p:cNvPr id="14354" name="Text Box 25">
            <a:hlinkClick r:id="rId11" action="ppaction://hlinksldjump"/>
          </p:cNvPr>
          <p:cNvSpPr txBox="1">
            <a:spLocks noChangeArrowheads="1"/>
          </p:cNvSpPr>
          <p:nvPr/>
        </p:nvSpPr>
        <p:spPr bwMode="auto">
          <a:xfrm>
            <a:off x="179388" y="4149725"/>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Functie pigmentlaag</a:t>
            </a:r>
            <a:endParaRPr lang="nl-NL" altLang="nl-NL" sz="1400" b="0">
              <a:solidFill>
                <a:schemeClr val="bg1"/>
              </a:solidFill>
            </a:endParaRPr>
          </a:p>
        </p:txBody>
      </p:sp>
      <p:sp>
        <p:nvSpPr>
          <p:cNvPr id="14355" name="Text Box 26">
            <a:hlinkClick r:id="rId6" action="ppaction://hlinksldjump"/>
          </p:cNvPr>
          <p:cNvSpPr txBox="1">
            <a:spLocks noChangeArrowheads="1"/>
          </p:cNvSpPr>
          <p:nvPr/>
        </p:nvSpPr>
        <p:spPr bwMode="auto">
          <a:xfrm>
            <a:off x="179388" y="4508500"/>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Functie fotoreceptoren</a:t>
            </a:r>
            <a:endParaRPr lang="nl-NL" altLang="nl-NL" sz="1400" b="0">
              <a:solidFill>
                <a:schemeClr val="bg1"/>
              </a:solidFill>
            </a:endParaRPr>
          </a:p>
        </p:txBody>
      </p:sp>
      <p:sp>
        <p:nvSpPr>
          <p:cNvPr id="14356" name="Text Box 19">
            <a:hlinkClick r:id="rId3" action="ppaction://hlinksldjump"/>
          </p:cNvPr>
          <p:cNvSpPr txBox="1">
            <a:spLocks noChangeArrowheads="1"/>
          </p:cNvSpPr>
          <p:nvPr/>
        </p:nvSpPr>
        <p:spPr bwMode="auto">
          <a:xfrm>
            <a:off x="179388" y="4868863"/>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NL" altLang="nl-NL" sz="1400" b="0">
                <a:solidFill>
                  <a:schemeClr val="bg1"/>
                </a:solidFill>
              </a:rPr>
              <a:t>Functie ganglioncellen</a:t>
            </a:r>
          </a:p>
        </p:txBody>
      </p:sp>
      <p:sp>
        <p:nvSpPr>
          <p:cNvPr id="14357" name="Text Box 19">
            <a:hlinkClick r:id="rId11" action="ppaction://hlinksldjump"/>
          </p:cNvPr>
          <p:cNvSpPr txBox="1">
            <a:spLocks noChangeArrowheads="1"/>
          </p:cNvSpPr>
          <p:nvPr/>
        </p:nvSpPr>
        <p:spPr bwMode="auto">
          <a:xfrm>
            <a:off x="179388" y="5229225"/>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NL" altLang="nl-NL" sz="1400" b="0">
                <a:solidFill>
                  <a:schemeClr val="bg1"/>
                </a:solidFill>
              </a:rPr>
              <a:t>Stoornis en schade</a:t>
            </a:r>
          </a:p>
        </p:txBody>
      </p:sp>
    </p:spTree>
    <p:extLst>
      <p:ext uri="{BB962C8B-B14F-4D97-AF65-F5344CB8AC3E}">
        <p14:creationId xmlns:p14="http://schemas.microsoft.com/office/powerpoint/2010/main" val="3805728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7413"/>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0"/>
                                          </p:stCondLst>
                                        </p:cTn>
                                        <p:tgtEl>
                                          <p:spTgt spid="17414">
                                            <p:txEl>
                                              <p:pRg st="0" end="0"/>
                                            </p:txEl>
                                          </p:spTgt>
                                        </p:tgtEl>
                                        <p:attrNameLst>
                                          <p:attrName>style.visibility</p:attrName>
                                        </p:attrNameLst>
                                      </p:cBhvr>
                                      <p:to>
                                        <p:strVal val="visible"/>
                                      </p:to>
                                    </p:set>
                                  </p:childTnLst>
                                </p:cTn>
                              </p:par>
                              <p:par>
                                <p:cTn id="10" presetID="1" presetClass="entr" presetSubtype="0" fill="hold" nodeType="withEffect">
                                  <p:stCondLst>
                                    <p:cond delay="100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nodeType="afterGroup">
                            <p:stCondLst>
                              <p:cond delay="2500"/>
                            </p:stCondLst>
                            <p:childTnLst>
                              <p:par>
                                <p:cTn id="13" presetID="1" presetClass="entr" presetSubtype="0" fill="hold" grpId="0" nodeType="afterEffect">
                                  <p:stCondLst>
                                    <p:cond delay="1000"/>
                                  </p:stCondLst>
                                  <p:childTnLst>
                                    <p:set>
                                      <p:cBhvr>
                                        <p:cTn id="14" dur="1" fill="hold">
                                          <p:stCondLst>
                                            <p:cond delay="0"/>
                                          </p:stCondLst>
                                        </p:cTn>
                                        <p:tgtEl>
                                          <p:spTgt spid="17414">
                                            <p:txEl>
                                              <p:pRg st="1" end="1"/>
                                            </p:txEl>
                                          </p:spTgt>
                                        </p:tgtEl>
                                        <p:attrNameLst>
                                          <p:attrName>style.visibility</p:attrName>
                                        </p:attrNameLst>
                                      </p:cBhvr>
                                      <p:to>
                                        <p:strVal val="visible"/>
                                      </p:to>
                                    </p:set>
                                  </p:childTnLst>
                                </p:cTn>
                              </p:par>
                            </p:childTnLst>
                          </p:cTn>
                        </p:par>
                        <p:par>
                          <p:cTn id="15" fill="hold" nodeType="afterGroup">
                            <p:stCondLst>
                              <p:cond delay="3500"/>
                            </p:stCondLst>
                            <p:childTnLst>
                              <p:par>
                                <p:cTn id="16" presetID="1" presetClass="entr" presetSubtype="0" fill="hold" grpId="0" nodeType="afterEffect">
                                  <p:stCondLst>
                                    <p:cond delay="1000"/>
                                  </p:stCondLst>
                                  <p:childTnLst>
                                    <p:set>
                                      <p:cBhvr>
                                        <p:cTn id="17" dur="1" fill="hold">
                                          <p:stCondLst>
                                            <p:cond delay="0"/>
                                          </p:stCondLst>
                                        </p:cTn>
                                        <p:tgtEl>
                                          <p:spTgt spid="17414">
                                            <p:txEl>
                                              <p:pRg st="2" end="2"/>
                                            </p:txEl>
                                          </p:spTgt>
                                        </p:tgtEl>
                                        <p:attrNameLst>
                                          <p:attrName>style.visibility</p:attrName>
                                        </p:attrNameLst>
                                      </p:cBhvr>
                                      <p:to>
                                        <p:strVal val="visible"/>
                                      </p:to>
                                    </p:set>
                                  </p:childTnLst>
                                </p:cTn>
                              </p:par>
                            </p:childTnLst>
                          </p:cTn>
                        </p:par>
                        <p:par>
                          <p:cTn id="18" fill="hold" nodeType="afterGroup">
                            <p:stCondLst>
                              <p:cond delay="4500"/>
                            </p:stCondLst>
                            <p:childTnLst>
                              <p:par>
                                <p:cTn id="19" presetID="1" presetClass="entr" presetSubtype="0" fill="hold" grpId="0" nodeType="afterEffect">
                                  <p:stCondLst>
                                    <p:cond delay="1000"/>
                                  </p:stCondLst>
                                  <p:childTnLst>
                                    <p:set>
                                      <p:cBhvr>
                                        <p:cTn id="20" dur="1" fill="hold">
                                          <p:stCondLst>
                                            <p:cond delay="0"/>
                                          </p:stCondLst>
                                        </p:cTn>
                                        <p:tgtEl>
                                          <p:spTgt spid="17415"/>
                                        </p:tgtEl>
                                        <p:attrNameLst>
                                          <p:attrName>style.visibility</p:attrName>
                                        </p:attrNameLst>
                                      </p:cBhvr>
                                      <p:to>
                                        <p:strVal val="visible"/>
                                      </p:to>
                                    </p:set>
                                  </p:childTnLst>
                                </p:cTn>
                              </p:par>
                            </p:childTnLst>
                          </p:cTn>
                        </p:par>
                        <p:par>
                          <p:cTn id="21" fill="hold" nodeType="afterGroup">
                            <p:stCondLst>
                              <p:cond delay="5500"/>
                            </p:stCondLst>
                            <p:childTnLst>
                              <p:par>
                                <p:cTn id="22" presetID="1" presetClass="entr" presetSubtype="0" fill="hold" grpId="0" nodeType="afterEffect">
                                  <p:stCondLst>
                                    <p:cond delay="1000"/>
                                  </p:stCondLst>
                                  <p:childTnLst>
                                    <p:set>
                                      <p:cBhvr>
                                        <p:cTn id="23" dur="1" fill="hold">
                                          <p:stCondLst>
                                            <p:cond delay="0"/>
                                          </p:stCondLst>
                                        </p:cTn>
                                        <p:tgtEl>
                                          <p:spTgt spid="17416"/>
                                        </p:tgtEl>
                                        <p:attrNameLst>
                                          <p:attrName>style.visibility</p:attrName>
                                        </p:attrNameLst>
                                      </p:cBhvr>
                                      <p:to>
                                        <p:strVal val="visible"/>
                                      </p:to>
                                    </p:set>
                                  </p:childTnLst>
                                </p:cTn>
                              </p:par>
                            </p:childTnLst>
                          </p:cTn>
                        </p:par>
                        <p:par>
                          <p:cTn id="24" fill="hold" nodeType="afterGroup">
                            <p:stCondLst>
                              <p:cond delay="6500"/>
                            </p:stCondLst>
                            <p:childTnLst>
                              <p:par>
                                <p:cTn id="25" presetID="1" presetClass="entr" presetSubtype="0" fill="hold" grpId="0" nodeType="afterEffect">
                                  <p:stCondLst>
                                    <p:cond delay="1000"/>
                                  </p:stCondLst>
                                  <p:childTnLst>
                                    <p:set>
                                      <p:cBhvr>
                                        <p:cTn id="26" dur="1" fill="hold">
                                          <p:stCondLst>
                                            <p:cond delay="0"/>
                                          </p:stCondLst>
                                        </p:cTn>
                                        <p:tgtEl>
                                          <p:spTgt spid="17417">
                                            <p:txEl>
                                              <p:pRg st="0" end="0"/>
                                            </p:txEl>
                                          </p:spTgt>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3"/>
                                        </p:tgtEl>
                                        <p:attrNameLst>
                                          <p:attrName>style.visibility</p:attrName>
                                        </p:attrNameLst>
                                      </p:cBhvr>
                                      <p:to>
                                        <p:strVal val="visible"/>
                                      </p:to>
                                    </p:set>
                                  </p:childTnLst>
                                </p:cTn>
                              </p:par>
                            </p:childTnLst>
                          </p:cTn>
                        </p:par>
                        <p:par>
                          <p:cTn id="29" fill="hold" nodeType="afterGroup">
                            <p:stCondLst>
                              <p:cond delay="7500"/>
                            </p:stCondLst>
                            <p:childTnLst>
                              <p:par>
                                <p:cTn id="30" presetID="1" presetClass="entr" presetSubtype="0" fill="hold" grpId="0" nodeType="afterEffect">
                                  <p:stCondLst>
                                    <p:cond delay="1000"/>
                                  </p:stCondLst>
                                  <p:childTnLst>
                                    <p:set>
                                      <p:cBhvr>
                                        <p:cTn id="31" dur="1" fill="hold">
                                          <p:stCondLst>
                                            <p:cond delay="0"/>
                                          </p:stCondLst>
                                        </p:cTn>
                                        <p:tgtEl>
                                          <p:spTgt spid="17417">
                                            <p:txEl>
                                              <p:pRg st="1" end="1"/>
                                            </p:txEl>
                                          </p:spTgt>
                                        </p:tgtEl>
                                        <p:attrNameLst>
                                          <p:attrName>style.visibility</p:attrName>
                                        </p:attrNameLst>
                                      </p:cBhvr>
                                      <p:to>
                                        <p:strVal val="visible"/>
                                      </p:to>
                                    </p:set>
                                  </p:childTnLst>
                                </p:cTn>
                              </p:par>
                            </p:childTnLst>
                          </p:cTn>
                        </p:par>
                        <p:par>
                          <p:cTn id="32" fill="hold" nodeType="afterGroup">
                            <p:stCondLst>
                              <p:cond delay="8500"/>
                            </p:stCondLst>
                            <p:childTnLst>
                              <p:par>
                                <p:cTn id="33" presetID="1" presetClass="entr" presetSubtype="0" fill="hold" grpId="0" nodeType="afterEffect">
                                  <p:stCondLst>
                                    <p:cond delay="1000"/>
                                  </p:stCondLst>
                                  <p:childTnLst>
                                    <p:set>
                                      <p:cBhvr>
                                        <p:cTn id="34" dur="1" fill="hold">
                                          <p:stCondLst>
                                            <p:cond delay="0"/>
                                          </p:stCondLst>
                                        </p:cTn>
                                        <p:tgtEl>
                                          <p:spTgt spid="17417">
                                            <p:txEl>
                                              <p:pRg st="2" end="2"/>
                                            </p:txEl>
                                          </p:spTgt>
                                        </p:tgtEl>
                                        <p:attrNameLst>
                                          <p:attrName>style.visibility</p:attrName>
                                        </p:attrNameLst>
                                      </p:cBhvr>
                                      <p:to>
                                        <p:strVal val="visible"/>
                                      </p:to>
                                    </p:set>
                                  </p:childTnLst>
                                </p:cTn>
                              </p:par>
                            </p:childTnLst>
                          </p:cTn>
                        </p:par>
                        <p:par>
                          <p:cTn id="35" fill="hold" nodeType="afterGroup">
                            <p:stCondLst>
                              <p:cond delay="9500"/>
                            </p:stCondLst>
                            <p:childTnLst>
                              <p:par>
                                <p:cTn id="36" presetID="1" presetClass="entr" presetSubtype="0" fill="hold" grpId="0" nodeType="afterEffect">
                                  <p:stCondLst>
                                    <p:cond delay="1000"/>
                                  </p:stCondLst>
                                  <p:childTnLst>
                                    <p:set>
                                      <p:cBhvr>
                                        <p:cTn id="37" dur="1" fill="hold">
                                          <p:stCondLst>
                                            <p:cond delay="0"/>
                                          </p:stCondLst>
                                        </p:cTn>
                                        <p:tgtEl>
                                          <p:spTgt spid="17417">
                                            <p:txEl>
                                              <p:pRg st="3" end="3"/>
                                            </p:txEl>
                                          </p:spTgt>
                                        </p:tgtEl>
                                        <p:attrNameLst>
                                          <p:attrName>style.visibility</p:attrName>
                                        </p:attrNameLst>
                                      </p:cBhvr>
                                      <p:to>
                                        <p:strVal val="visible"/>
                                      </p:to>
                                    </p:set>
                                  </p:childTnLst>
                                </p:cTn>
                              </p:par>
                            </p:childTnLst>
                          </p:cTn>
                        </p:par>
                        <p:par>
                          <p:cTn id="38" fill="hold" nodeType="afterGroup">
                            <p:stCondLst>
                              <p:cond delay="10500"/>
                            </p:stCondLst>
                            <p:childTnLst>
                              <p:par>
                                <p:cTn id="39" presetID="1" presetClass="entr" presetSubtype="0" fill="hold" grpId="0" nodeType="afterEffect">
                                  <p:stCondLst>
                                    <p:cond delay="1000"/>
                                  </p:stCondLst>
                                  <p:childTnLst>
                                    <p:set>
                                      <p:cBhvr>
                                        <p:cTn id="40" dur="1" fill="hold">
                                          <p:stCondLst>
                                            <p:cond delay="0"/>
                                          </p:stCondLst>
                                        </p:cTn>
                                        <p:tgtEl>
                                          <p:spTgt spid="17418"/>
                                        </p:tgtEl>
                                        <p:attrNameLst>
                                          <p:attrName>style.visibility</p:attrName>
                                        </p:attrNameLst>
                                      </p:cBhvr>
                                      <p:to>
                                        <p:strVal val="visible"/>
                                      </p:to>
                                    </p:set>
                                  </p:childTnLst>
                                </p:cTn>
                              </p:par>
                            </p:childTnLst>
                          </p:cTn>
                        </p:par>
                        <p:par>
                          <p:cTn id="41" fill="hold" nodeType="afterGroup">
                            <p:stCondLst>
                              <p:cond delay="11500"/>
                            </p:stCondLst>
                            <p:childTnLst>
                              <p:par>
                                <p:cTn id="42" presetID="1" presetClass="entr" presetSubtype="0" fill="hold" grpId="0" nodeType="afterEffect">
                                  <p:stCondLst>
                                    <p:cond delay="1000"/>
                                  </p:stCondLst>
                                  <p:childTnLst>
                                    <p:set>
                                      <p:cBhvr>
                                        <p:cTn id="43" dur="1" fill="hold">
                                          <p:stCondLst>
                                            <p:cond delay="0"/>
                                          </p:stCondLst>
                                        </p:cTn>
                                        <p:tgtEl>
                                          <p:spTgt spid="17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autoUpdateAnimBg="0"/>
      <p:bldP spid="17414" grpId="0" build="p"/>
      <p:bldP spid="17415" grpId="0" animBg="1"/>
      <p:bldP spid="17416" grpId="0"/>
      <p:bldP spid="17417" grpId="0" build="p"/>
      <p:bldP spid="17418" grpId="0" animBg="1"/>
      <p:bldP spid="174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312738" y="332656"/>
            <a:ext cx="8229600" cy="2305050"/>
          </a:xfrm>
        </p:spPr>
        <p:txBody>
          <a:bodyPr/>
          <a:lstStyle/>
          <a:p>
            <a:pPr eaLnBrk="1" hangingPunct="1"/>
            <a:r>
              <a:rPr lang="nl-NL" altLang="nl-NL" sz="2800" dirty="0">
                <a:solidFill>
                  <a:srgbClr val="FF0000"/>
                </a:solidFill>
              </a:rPr>
              <a:t>Straalvormig lichaam (SVL)</a:t>
            </a:r>
            <a:r>
              <a:rPr lang="nl-NL" altLang="nl-NL" sz="2800" dirty="0"/>
              <a:t> ligt rondom de lens</a:t>
            </a:r>
          </a:p>
          <a:p>
            <a:pPr eaLnBrk="1" hangingPunct="1"/>
            <a:r>
              <a:rPr lang="nl-NL" altLang="nl-NL" sz="2800" dirty="0"/>
              <a:t>In SVL liggen </a:t>
            </a:r>
            <a:r>
              <a:rPr lang="nl-NL" altLang="nl-NL" sz="2800" dirty="0">
                <a:solidFill>
                  <a:srgbClr val="FF0000"/>
                </a:solidFill>
              </a:rPr>
              <a:t>kringspieren</a:t>
            </a:r>
            <a:r>
              <a:rPr lang="nl-NL" altLang="nl-NL" sz="2800" dirty="0"/>
              <a:t> </a:t>
            </a:r>
            <a:r>
              <a:rPr lang="nl-NL" altLang="nl-NL" sz="2800" dirty="0">
                <a:sym typeface="Wingdings" pitchFamily="2" charset="2"/>
              </a:rPr>
              <a:t>die zich kunnen samentrekken</a:t>
            </a:r>
          </a:p>
          <a:p>
            <a:pPr eaLnBrk="1" hangingPunct="1"/>
            <a:r>
              <a:rPr lang="nl-NL" altLang="nl-NL" sz="2800" dirty="0">
                <a:sym typeface="Wingdings" pitchFamily="2" charset="2"/>
              </a:rPr>
              <a:t>De lens hangt aan </a:t>
            </a:r>
            <a:r>
              <a:rPr lang="nl-NL" altLang="nl-NL" sz="2800" dirty="0">
                <a:solidFill>
                  <a:srgbClr val="FF0000"/>
                </a:solidFill>
                <a:sym typeface="Wingdings" pitchFamily="2" charset="2"/>
              </a:rPr>
              <a:t>lensbandjes</a:t>
            </a:r>
            <a:r>
              <a:rPr lang="nl-NL" altLang="nl-NL" sz="2800" dirty="0">
                <a:sym typeface="Wingdings" pitchFamily="2" charset="2"/>
              </a:rPr>
              <a:t> in het SVL</a:t>
            </a:r>
          </a:p>
          <a:p>
            <a:pPr eaLnBrk="1" hangingPunct="1"/>
            <a:endParaRPr lang="nl-NL" altLang="nl-NL" dirty="0">
              <a:sym typeface="Wingdings" pitchFamily="2" charset="2"/>
            </a:endParaRPr>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l="26920" t="15555" r="45268" b="63475"/>
          <a:stretch>
            <a:fillRect/>
          </a:stretch>
        </p:blipFill>
        <p:spPr bwMode="auto">
          <a:xfrm>
            <a:off x="0" y="2924175"/>
            <a:ext cx="3168650" cy="327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l="34233" t="42271" r="10223" b="40578"/>
          <a:stretch>
            <a:fillRect/>
          </a:stretch>
        </p:blipFill>
        <p:spPr bwMode="auto">
          <a:xfrm>
            <a:off x="3384550" y="2852738"/>
            <a:ext cx="5759450" cy="240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2" name="Line 6"/>
          <p:cNvSpPr>
            <a:spLocks noChangeShapeType="1"/>
          </p:cNvSpPr>
          <p:nvPr/>
        </p:nvSpPr>
        <p:spPr bwMode="auto">
          <a:xfrm flipV="1">
            <a:off x="4427538" y="4652963"/>
            <a:ext cx="0" cy="10795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4823" name="Line 7"/>
          <p:cNvSpPr>
            <a:spLocks noChangeShapeType="1"/>
          </p:cNvSpPr>
          <p:nvPr/>
        </p:nvSpPr>
        <p:spPr bwMode="auto">
          <a:xfrm flipV="1">
            <a:off x="7308850" y="4508500"/>
            <a:ext cx="0" cy="12239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4824" name="Text Box 8"/>
          <p:cNvSpPr txBox="1">
            <a:spLocks noChangeArrowheads="1"/>
          </p:cNvSpPr>
          <p:nvPr/>
        </p:nvSpPr>
        <p:spPr bwMode="auto">
          <a:xfrm>
            <a:off x="3635375" y="5661025"/>
            <a:ext cx="1728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nl-NL" altLang="nl-NL" sz="1600"/>
              <a:t>Kringspieren</a:t>
            </a:r>
          </a:p>
        </p:txBody>
      </p:sp>
      <p:sp>
        <p:nvSpPr>
          <p:cNvPr id="34825" name="Text Box 9"/>
          <p:cNvSpPr txBox="1">
            <a:spLocks noChangeArrowheads="1"/>
          </p:cNvSpPr>
          <p:nvPr/>
        </p:nvSpPr>
        <p:spPr bwMode="auto">
          <a:xfrm>
            <a:off x="6516688" y="5661025"/>
            <a:ext cx="17287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nl-NL" altLang="nl-NL" sz="1600"/>
              <a:t>Kringspieren</a:t>
            </a:r>
          </a:p>
        </p:txBody>
      </p:sp>
    </p:spTree>
    <p:extLst>
      <p:ext uri="{BB962C8B-B14F-4D97-AF65-F5344CB8AC3E}">
        <p14:creationId xmlns:p14="http://schemas.microsoft.com/office/powerpoint/2010/main" val="459909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additive="base">
                                        <p:cTn id="7" dur="500" fill="hold"/>
                                        <p:tgtEl>
                                          <p:spTgt spid="34822"/>
                                        </p:tgtEl>
                                        <p:attrNameLst>
                                          <p:attrName>ppt_x</p:attrName>
                                        </p:attrNameLst>
                                      </p:cBhvr>
                                      <p:tavLst>
                                        <p:tav tm="0">
                                          <p:val>
                                            <p:strVal val="#ppt_x"/>
                                          </p:val>
                                        </p:tav>
                                        <p:tav tm="100000">
                                          <p:val>
                                            <p:strVal val="#ppt_x"/>
                                          </p:val>
                                        </p:tav>
                                      </p:tavLst>
                                    </p:anim>
                                    <p:anim calcmode="lin" valueType="num">
                                      <p:cBhvr additive="base">
                                        <p:cTn id="8" dur="500" fill="hold"/>
                                        <p:tgtEl>
                                          <p:spTgt spid="348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823"/>
                                        </p:tgtEl>
                                        <p:attrNameLst>
                                          <p:attrName>style.visibility</p:attrName>
                                        </p:attrNameLst>
                                      </p:cBhvr>
                                      <p:to>
                                        <p:strVal val="visible"/>
                                      </p:to>
                                    </p:set>
                                    <p:anim calcmode="lin" valueType="num">
                                      <p:cBhvr additive="base">
                                        <p:cTn id="11" dur="500" fill="hold"/>
                                        <p:tgtEl>
                                          <p:spTgt spid="34823"/>
                                        </p:tgtEl>
                                        <p:attrNameLst>
                                          <p:attrName>ppt_x</p:attrName>
                                        </p:attrNameLst>
                                      </p:cBhvr>
                                      <p:tavLst>
                                        <p:tav tm="0">
                                          <p:val>
                                            <p:strVal val="#ppt_x"/>
                                          </p:val>
                                        </p:tav>
                                        <p:tav tm="100000">
                                          <p:val>
                                            <p:strVal val="#ppt_x"/>
                                          </p:val>
                                        </p:tav>
                                      </p:tavLst>
                                    </p:anim>
                                    <p:anim calcmode="lin" valueType="num">
                                      <p:cBhvr additive="base">
                                        <p:cTn id="12" dur="500" fill="hold"/>
                                        <p:tgtEl>
                                          <p:spTgt spid="348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824"/>
                                        </p:tgtEl>
                                        <p:attrNameLst>
                                          <p:attrName>style.visibility</p:attrName>
                                        </p:attrNameLst>
                                      </p:cBhvr>
                                      <p:to>
                                        <p:strVal val="visible"/>
                                      </p:to>
                                    </p:set>
                                    <p:anim calcmode="lin" valueType="num">
                                      <p:cBhvr additive="base">
                                        <p:cTn id="15" dur="500" fill="hold"/>
                                        <p:tgtEl>
                                          <p:spTgt spid="34824"/>
                                        </p:tgtEl>
                                        <p:attrNameLst>
                                          <p:attrName>ppt_x</p:attrName>
                                        </p:attrNameLst>
                                      </p:cBhvr>
                                      <p:tavLst>
                                        <p:tav tm="0">
                                          <p:val>
                                            <p:strVal val="#ppt_x"/>
                                          </p:val>
                                        </p:tav>
                                        <p:tav tm="100000">
                                          <p:val>
                                            <p:strVal val="#ppt_x"/>
                                          </p:val>
                                        </p:tav>
                                      </p:tavLst>
                                    </p:anim>
                                    <p:anim calcmode="lin" valueType="num">
                                      <p:cBhvr additive="base">
                                        <p:cTn id="16" dur="500" fill="hold"/>
                                        <p:tgtEl>
                                          <p:spTgt spid="348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825"/>
                                        </p:tgtEl>
                                        <p:attrNameLst>
                                          <p:attrName>style.visibility</p:attrName>
                                        </p:attrNameLst>
                                      </p:cBhvr>
                                      <p:to>
                                        <p:strVal val="visible"/>
                                      </p:to>
                                    </p:set>
                                    <p:anim calcmode="lin" valueType="num">
                                      <p:cBhvr additive="base">
                                        <p:cTn id="19" dur="500" fill="hold"/>
                                        <p:tgtEl>
                                          <p:spTgt spid="34825"/>
                                        </p:tgtEl>
                                        <p:attrNameLst>
                                          <p:attrName>ppt_x</p:attrName>
                                        </p:attrNameLst>
                                      </p:cBhvr>
                                      <p:tavLst>
                                        <p:tav tm="0">
                                          <p:val>
                                            <p:strVal val="#ppt_x"/>
                                          </p:val>
                                        </p:tav>
                                        <p:tav tm="100000">
                                          <p:val>
                                            <p:strVal val="#ppt_x"/>
                                          </p:val>
                                        </p:tav>
                                      </p:tavLst>
                                    </p:anim>
                                    <p:anim calcmode="lin" valueType="num">
                                      <p:cBhvr additive="base">
                                        <p:cTn id="20"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P spid="34823" grpId="0" animBg="1"/>
      <p:bldP spid="34824" grpId="0"/>
      <p:bldP spid="348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nl-NL"/>
              <a:t>Accomodatie</a:t>
            </a:r>
            <a:endParaRPr lang="nl-NL" altLang="nl-NL"/>
          </a:p>
        </p:txBody>
      </p:sp>
      <p:pic>
        <p:nvPicPr>
          <p:cNvPr id="16387" name="Picture 5"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700213"/>
            <a:ext cx="3786188"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659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302617" y="3086100"/>
            <a:ext cx="8805862" cy="3087687"/>
          </a:xfrm>
        </p:spPr>
        <p:txBody>
          <a:bodyPr>
            <a:normAutofit/>
          </a:bodyPr>
          <a:lstStyle/>
          <a:p>
            <a:pPr algn="l" eaLnBrk="1" hangingPunct="1"/>
            <a:r>
              <a:rPr lang="nl-NL" altLang="nl-NL" sz="2400" u="sng" dirty="0"/>
              <a:t>Zien in de verte (meer dan 5 meter)</a:t>
            </a:r>
            <a:r>
              <a:rPr lang="nl-NL" altLang="nl-NL" sz="2400" dirty="0"/>
              <a:t> </a:t>
            </a:r>
            <a:br>
              <a:rPr lang="nl-NL" altLang="nl-NL" sz="2400" dirty="0"/>
            </a:br>
            <a:r>
              <a:rPr lang="nl-NL" altLang="nl-NL" sz="2400" dirty="0">
                <a:sym typeface="Wingdings" pitchFamily="2" charset="2"/>
              </a:rPr>
              <a:t> Ogen in rusttoestand</a:t>
            </a:r>
            <a:br>
              <a:rPr lang="nl-NL" altLang="nl-NL" sz="2400" dirty="0">
                <a:sym typeface="Wingdings" pitchFamily="2" charset="2"/>
              </a:rPr>
            </a:br>
            <a:r>
              <a:rPr lang="nl-NL" altLang="nl-NL" sz="2400" dirty="0">
                <a:sym typeface="Wingdings" pitchFamily="2" charset="2"/>
              </a:rPr>
              <a:t> Lens is plat</a:t>
            </a:r>
            <a:br>
              <a:rPr lang="nl-NL" altLang="nl-NL" sz="2400" dirty="0">
                <a:sym typeface="Wingdings" pitchFamily="2" charset="2"/>
              </a:rPr>
            </a:br>
            <a:br>
              <a:rPr lang="nl-NL" altLang="nl-NL" sz="2400" dirty="0">
                <a:sym typeface="Wingdings" pitchFamily="2" charset="2"/>
              </a:rPr>
            </a:br>
            <a:r>
              <a:rPr lang="nl-NL" altLang="nl-NL" sz="2400" u="sng" dirty="0">
                <a:sym typeface="Wingdings" pitchFamily="2" charset="2"/>
              </a:rPr>
              <a:t>Zien van dichtbij (5 meter of minder)</a:t>
            </a:r>
            <a:br>
              <a:rPr lang="nl-NL" altLang="nl-NL" sz="2400" dirty="0">
                <a:sym typeface="Wingdings" pitchFamily="2" charset="2"/>
              </a:rPr>
            </a:br>
            <a:r>
              <a:rPr lang="nl-NL" altLang="nl-NL" sz="2400" dirty="0">
                <a:sym typeface="Wingdings" pitchFamily="2" charset="2"/>
              </a:rPr>
              <a:t> Lens is bol</a:t>
            </a:r>
            <a:br>
              <a:rPr lang="nl-NL" altLang="nl-NL" sz="2400" dirty="0">
                <a:sym typeface="Wingdings" pitchFamily="2" charset="2"/>
              </a:rPr>
            </a:br>
            <a:r>
              <a:rPr lang="nl-NL" altLang="nl-NL" sz="2400" dirty="0">
                <a:sym typeface="Wingdings" pitchFamily="2" charset="2"/>
              </a:rPr>
              <a:t> Lens is geaccommodeerd</a:t>
            </a:r>
            <a:endParaRPr lang="nl-NL" altLang="nl-NL" sz="2400" dirty="0"/>
          </a:p>
        </p:txBody>
      </p:sp>
      <p:pic>
        <p:nvPicPr>
          <p:cNvPr id="14339" name="Picture 8" descr="Bestand:Focus in an ey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355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251520" y="274638"/>
            <a:ext cx="8640960" cy="1143000"/>
          </a:xfrm>
        </p:spPr>
        <p:txBody>
          <a:bodyPr>
            <a:noAutofit/>
          </a:bodyPr>
          <a:lstStyle/>
          <a:p>
            <a:pPr eaLnBrk="1" hangingPunct="1"/>
            <a:r>
              <a:rPr lang="nl-BE" altLang="nl-NL" sz="3600" dirty="0"/>
              <a:t>Hoe gebeurt de beeldvorming in het oog?</a:t>
            </a:r>
            <a:endParaRPr lang="nl-NL" altLang="nl-NL" sz="3600" dirty="0"/>
          </a:p>
        </p:txBody>
      </p:sp>
      <p:sp>
        <p:nvSpPr>
          <p:cNvPr id="12293" name="Rectangle 5"/>
          <p:cNvSpPr>
            <a:spLocks noChangeArrowheads="1"/>
          </p:cNvSpPr>
          <p:nvPr/>
        </p:nvSpPr>
        <p:spPr bwMode="auto">
          <a:xfrm>
            <a:off x="683568" y="1553635"/>
            <a:ext cx="831698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lang="nl-BE" altLang="nl-NL" b="0" dirty="0">
                <a:latin typeface="Verdana" pitchFamily="34" charset="0"/>
                <a:sym typeface="Symbol" pitchFamily="18" charset="2"/>
              </a:rPr>
              <a:t>Beeldvorming gebeurt door een </a:t>
            </a:r>
            <a:r>
              <a:rPr lang="nl-BE" altLang="nl-NL" b="0" dirty="0">
                <a:latin typeface="Verdana" pitchFamily="34" charset="0"/>
                <a:sym typeface="Symbol" pitchFamily="18" charset="2"/>
                <a:hlinkClick r:id="rId2" action="ppaction://hlinksldjump"/>
              </a:rPr>
              <a:t>bolle lens</a:t>
            </a:r>
            <a:r>
              <a:rPr lang="nl-BE" altLang="nl-NL" b="0" dirty="0">
                <a:latin typeface="Verdana" pitchFamily="34" charset="0"/>
                <a:sym typeface="Symbol" pitchFamily="18" charset="2"/>
              </a:rPr>
              <a:t>.</a:t>
            </a:r>
          </a:p>
          <a:p>
            <a:pPr eaLnBrk="1" hangingPunct="1">
              <a:spcBef>
                <a:spcPct val="20000"/>
              </a:spcBef>
              <a:buFontTx/>
              <a:buChar char="•"/>
            </a:pPr>
            <a:r>
              <a:rPr lang="nl-BE" altLang="nl-NL" b="0" dirty="0">
                <a:latin typeface="Verdana" pitchFamily="34" charset="0"/>
                <a:sym typeface="Symbol" pitchFamily="18" charset="2"/>
                <a:hlinkClick r:id="rId3" action="ppaction://hlinksldjump"/>
              </a:rPr>
              <a:t>Weg van de lichtstraal</a:t>
            </a:r>
            <a:r>
              <a:rPr lang="nl-BE" altLang="nl-NL" b="0" dirty="0">
                <a:latin typeface="Verdana" pitchFamily="34" charset="0"/>
                <a:sym typeface="Symbol" pitchFamily="18" charset="2"/>
              </a:rPr>
              <a:t>: hoornvlies  voorste oogkamer  lens  glasachtig lichaam  netvlies.</a:t>
            </a:r>
          </a:p>
          <a:p>
            <a:pPr eaLnBrk="1" hangingPunct="1">
              <a:spcBef>
                <a:spcPct val="20000"/>
              </a:spcBef>
              <a:buFontTx/>
              <a:buChar char="•"/>
            </a:pPr>
            <a:r>
              <a:rPr lang="nl-BE" altLang="nl-NL" b="0" dirty="0">
                <a:latin typeface="Verdana" pitchFamily="34" charset="0"/>
                <a:sym typeface="Symbol" pitchFamily="18" charset="2"/>
              </a:rPr>
              <a:t>Doorzichtige oogdelen hebben verschillende dichtheden  </a:t>
            </a:r>
            <a:r>
              <a:rPr lang="nl-BE" altLang="nl-NL" b="0" dirty="0">
                <a:latin typeface="Verdana" pitchFamily="34" charset="0"/>
                <a:sym typeface="Symbol" pitchFamily="18" charset="2"/>
                <a:hlinkClick r:id="rId3" action="ppaction://hlinksldjump"/>
              </a:rPr>
              <a:t>lichtbreking</a:t>
            </a:r>
            <a:r>
              <a:rPr lang="nl-BE" altLang="nl-NL" b="0" dirty="0">
                <a:latin typeface="Verdana" pitchFamily="34" charset="0"/>
                <a:sym typeface="Symbol" pitchFamily="18" charset="2"/>
              </a:rPr>
              <a:t>.</a:t>
            </a:r>
          </a:p>
          <a:p>
            <a:pPr eaLnBrk="1" hangingPunct="1">
              <a:spcBef>
                <a:spcPct val="20000"/>
              </a:spcBef>
              <a:buFontTx/>
              <a:buChar char="•"/>
            </a:pPr>
            <a:r>
              <a:rPr lang="nl-BE" altLang="nl-NL" b="0" dirty="0">
                <a:latin typeface="Verdana" pitchFamily="34" charset="0"/>
                <a:sym typeface="Symbol" pitchFamily="18" charset="2"/>
              </a:rPr>
              <a:t>Lichtstralen convergeren  </a:t>
            </a:r>
            <a:r>
              <a:rPr lang="nl-BE" altLang="nl-NL" b="0" dirty="0">
                <a:latin typeface="Verdana" pitchFamily="34" charset="0"/>
                <a:sym typeface="Symbol" pitchFamily="18" charset="2"/>
                <a:hlinkClick r:id="rId3" action="ppaction://hlinksldjump"/>
              </a:rPr>
              <a:t>beeldvorming gele vlek</a:t>
            </a:r>
            <a:r>
              <a:rPr lang="nl-BE" altLang="nl-NL" b="0" dirty="0">
                <a:latin typeface="Verdana" pitchFamily="34" charset="0"/>
                <a:sym typeface="Symbol" pitchFamily="18" charset="2"/>
              </a:rPr>
              <a:t>.</a:t>
            </a:r>
          </a:p>
        </p:txBody>
      </p:sp>
      <p:grpSp>
        <p:nvGrpSpPr>
          <p:cNvPr id="2" name="Group 11"/>
          <p:cNvGrpSpPr>
            <a:grpSpLocks/>
          </p:cNvGrpSpPr>
          <p:nvPr/>
        </p:nvGrpSpPr>
        <p:grpSpPr bwMode="auto">
          <a:xfrm>
            <a:off x="1979712" y="3806824"/>
            <a:ext cx="6699151" cy="2718519"/>
            <a:chOff x="1474" y="2398"/>
            <a:chExt cx="3993" cy="1525"/>
          </a:xfrm>
        </p:grpSpPr>
        <p:pic>
          <p:nvPicPr>
            <p:cNvPr id="13327" name="Picture 6" descr="BG3_LB117_ZT">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 y="2614"/>
              <a:ext cx="2453"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AutoShape 7"/>
            <p:cNvSpPr>
              <a:spLocks/>
            </p:cNvSpPr>
            <p:nvPr/>
          </p:nvSpPr>
          <p:spPr bwMode="auto">
            <a:xfrm>
              <a:off x="1474" y="2405"/>
              <a:ext cx="966" cy="254"/>
            </a:xfrm>
            <a:prstGeom prst="borderCallout1">
              <a:avLst>
                <a:gd name="adj1" fmla="val 28347"/>
                <a:gd name="adj2" fmla="val 104968"/>
                <a:gd name="adj3" fmla="val 308269"/>
                <a:gd name="adj4" fmla="val 157662"/>
              </a:avLst>
            </a:prstGeom>
            <a:solidFill>
              <a:srgbClr val="339966"/>
            </a:solidFill>
            <a:ln w="12700" algn="ctr">
              <a:solidFill>
                <a:srgbClr val="339966"/>
              </a:solidFill>
              <a:miter lim="800000"/>
              <a:headEnd/>
              <a:tailEnd type="oval" w="med" len="med"/>
            </a:ln>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nl-BE" altLang="nl-NL" b="0">
                  <a:solidFill>
                    <a:schemeClr val="bg1"/>
                  </a:solidFill>
                  <a:latin typeface="Verdana" pitchFamily="34" charset="0"/>
                </a:rPr>
                <a:t>Voorwerp</a:t>
              </a:r>
            </a:p>
          </p:txBody>
        </p:sp>
        <p:sp>
          <p:nvSpPr>
            <p:cNvPr id="13329" name="AutoShape 8"/>
            <p:cNvSpPr>
              <a:spLocks/>
            </p:cNvSpPr>
            <p:nvPr/>
          </p:nvSpPr>
          <p:spPr bwMode="auto">
            <a:xfrm>
              <a:off x="3354" y="2398"/>
              <a:ext cx="966" cy="254"/>
            </a:xfrm>
            <a:prstGeom prst="borderCallout1">
              <a:avLst>
                <a:gd name="adj1" fmla="val 28347"/>
                <a:gd name="adj2" fmla="val 104968"/>
                <a:gd name="adj3" fmla="val 301574"/>
                <a:gd name="adj4" fmla="val 190889"/>
              </a:avLst>
            </a:prstGeom>
            <a:solidFill>
              <a:srgbClr val="339966"/>
            </a:solidFill>
            <a:ln w="12700" algn="ctr">
              <a:solidFill>
                <a:srgbClr val="339966"/>
              </a:solidFill>
              <a:miter lim="800000"/>
              <a:headEnd/>
              <a:tailEnd type="oval" w="med" len="med"/>
            </a:ln>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nl-BE" altLang="nl-NL" b="0">
                  <a:solidFill>
                    <a:schemeClr val="bg1"/>
                  </a:solidFill>
                  <a:latin typeface="Verdana" pitchFamily="34" charset="0"/>
                </a:rPr>
                <a:t>Beeld</a:t>
              </a:r>
            </a:p>
          </p:txBody>
        </p:sp>
        <p:sp>
          <p:nvSpPr>
            <p:cNvPr id="13330" name="AutoShape 9"/>
            <p:cNvSpPr>
              <a:spLocks/>
            </p:cNvSpPr>
            <p:nvPr/>
          </p:nvSpPr>
          <p:spPr bwMode="auto">
            <a:xfrm>
              <a:off x="2525" y="3507"/>
              <a:ext cx="966" cy="254"/>
            </a:xfrm>
            <a:prstGeom prst="borderCallout1">
              <a:avLst>
                <a:gd name="adj1" fmla="val 28347"/>
                <a:gd name="adj2" fmla="val 104968"/>
                <a:gd name="adj3" fmla="val -124014"/>
                <a:gd name="adj4" fmla="val 200208"/>
              </a:avLst>
            </a:prstGeom>
            <a:solidFill>
              <a:srgbClr val="339966"/>
            </a:solidFill>
            <a:ln w="12700" algn="ctr">
              <a:solidFill>
                <a:srgbClr val="339966"/>
              </a:solidFill>
              <a:miter lim="800000"/>
              <a:headEnd/>
              <a:tailEnd type="oval" w="med" len="med"/>
            </a:ln>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nl-BE" altLang="nl-NL" b="0">
                  <a:solidFill>
                    <a:schemeClr val="bg1"/>
                  </a:solidFill>
                  <a:latin typeface="Verdana" pitchFamily="34" charset="0"/>
                </a:rPr>
                <a:t>Bolle lens</a:t>
              </a:r>
            </a:p>
          </p:txBody>
        </p:sp>
        <p:sp>
          <p:nvSpPr>
            <p:cNvPr id="13331" name="Text Box 10"/>
            <p:cNvSpPr txBox="1">
              <a:spLocks noChangeArrowheads="1"/>
            </p:cNvSpPr>
            <p:nvPr/>
          </p:nvSpPr>
          <p:spPr bwMode="auto">
            <a:xfrm>
              <a:off x="3969" y="3731"/>
              <a:ext cx="14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nl-BE" altLang="nl-NL" sz="1400" b="0" i="1">
                  <a:latin typeface="Verdana" pitchFamily="34" charset="0"/>
                </a:rPr>
                <a:t>Beeldvorming in het oog</a:t>
              </a:r>
              <a:endParaRPr lang="nl-NL" altLang="nl-NL" sz="1400" b="0" i="1">
                <a:latin typeface="Verdana" pitchFamily="34" charset="0"/>
              </a:endParaRPr>
            </a:p>
          </p:txBody>
        </p:sp>
      </p:grpSp>
      <p:sp>
        <p:nvSpPr>
          <p:cNvPr id="13317" name="Text Box 12">
            <a:hlinkClick r:id="rId5" action="ppaction://hlinksldjump"/>
          </p:cNvPr>
          <p:cNvSpPr txBox="1">
            <a:spLocks noChangeArrowheads="1"/>
          </p:cNvSpPr>
          <p:nvPr/>
        </p:nvSpPr>
        <p:spPr bwMode="auto">
          <a:xfrm>
            <a:off x="179388" y="1757363"/>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Regeling lichttoevoer</a:t>
            </a:r>
            <a:endParaRPr lang="nl-NL" altLang="nl-NL" sz="1400" b="0">
              <a:solidFill>
                <a:schemeClr val="bg1"/>
              </a:solidFill>
            </a:endParaRPr>
          </a:p>
        </p:txBody>
      </p:sp>
      <p:sp>
        <p:nvSpPr>
          <p:cNvPr id="13321" name="Text Box 16">
            <a:hlinkClick r:id="rId6" action="ppaction://hlinksldjump"/>
          </p:cNvPr>
          <p:cNvSpPr txBox="1">
            <a:spLocks noChangeArrowheads="1"/>
          </p:cNvSpPr>
          <p:nvPr/>
        </p:nvSpPr>
        <p:spPr bwMode="auto">
          <a:xfrm>
            <a:off x="179388" y="3429000"/>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Oplossingen </a:t>
            </a:r>
            <a:endParaRPr lang="nl-NL" altLang="nl-NL" sz="1400" b="0">
              <a:solidFill>
                <a:schemeClr val="bg1"/>
              </a:solidFill>
            </a:endParaRPr>
          </a:p>
        </p:txBody>
      </p:sp>
      <p:sp>
        <p:nvSpPr>
          <p:cNvPr id="13322" name="Text Box 17">
            <a:hlinkClick r:id="rId7" action="ppaction://hlinksldjump"/>
          </p:cNvPr>
          <p:cNvSpPr txBox="1">
            <a:spLocks noChangeArrowheads="1"/>
          </p:cNvSpPr>
          <p:nvPr/>
        </p:nvSpPr>
        <p:spPr bwMode="auto">
          <a:xfrm>
            <a:off x="179388" y="3789363"/>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Bouw netvlies</a:t>
            </a:r>
            <a:endParaRPr lang="nl-NL" altLang="nl-NL" sz="1400" b="0">
              <a:solidFill>
                <a:schemeClr val="bg1"/>
              </a:solidFill>
            </a:endParaRPr>
          </a:p>
        </p:txBody>
      </p:sp>
      <p:sp>
        <p:nvSpPr>
          <p:cNvPr id="13323" name="Text Box 18">
            <a:hlinkClick r:id="rId8" action="ppaction://hlinksldjump"/>
          </p:cNvPr>
          <p:cNvSpPr txBox="1">
            <a:spLocks noChangeArrowheads="1"/>
          </p:cNvSpPr>
          <p:nvPr/>
        </p:nvSpPr>
        <p:spPr bwMode="auto">
          <a:xfrm>
            <a:off x="179388" y="4149725"/>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Functie pigmentlaag</a:t>
            </a:r>
            <a:endParaRPr lang="nl-NL" altLang="nl-NL" sz="1400" b="0">
              <a:solidFill>
                <a:schemeClr val="bg1"/>
              </a:solidFill>
            </a:endParaRPr>
          </a:p>
        </p:txBody>
      </p:sp>
      <p:sp>
        <p:nvSpPr>
          <p:cNvPr id="13324" name="Text Box 19">
            <a:hlinkClick r:id="rId5" action="ppaction://hlinksldjump"/>
          </p:cNvPr>
          <p:cNvSpPr txBox="1">
            <a:spLocks noChangeArrowheads="1"/>
          </p:cNvSpPr>
          <p:nvPr/>
        </p:nvSpPr>
        <p:spPr bwMode="auto">
          <a:xfrm>
            <a:off x="179388" y="4508500"/>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BE" altLang="nl-NL" sz="1400" b="0">
                <a:solidFill>
                  <a:schemeClr val="bg1"/>
                </a:solidFill>
              </a:rPr>
              <a:t>Functie fotoreceptoren</a:t>
            </a:r>
            <a:endParaRPr lang="nl-NL" altLang="nl-NL" sz="1400" b="0">
              <a:solidFill>
                <a:schemeClr val="bg1"/>
              </a:solidFill>
            </a:endParaRPr>
          </a:p>
        </p:txBody>
      </p:sp>
      <p:sp>
        <p:nvSpPr>
          <p:cNvPr id="13325" name="Text Box 19">
            <a:hlinkClick r:id="rId9" action="ppaction://hlinksldjump"/>
          </p:cNvPr>
          <p:cNvSpPr txBox="1">
            <a:spLocks noChangeArrowheads="1"/>
          </p:cNvSpPr>
          <p:nvPr/>
        </p:nvSpPr>
        <p:spPr bwMode="auto">
          <a:xfrm>
            <a:off x="179388" y="4868863"/>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NL" altLang="nl-NL" sz="1400" b="0">
                <a:solidFill>
                  <a:schemeClr val="bg1"/>
                </a:solidFill>
              </a:rPr>
              <a:t>Functie ganglioncellen</a:t>
            </a:r>
          </a:p>
        </p:txBody>
      </p:sp>
      <p:sp>
        <p:nvSpPr>
          <p:cNvPr id="13326" name="Text Box 19">
            <a:hlinkClick r:id="rId8" action="ppaction://hlinksldjump"/>
          </p:cNvPr>
          <p:cNvSpPr txBox="1">
            <a:spLocks noChangeArrowheads="1"/>
          </p:cNvSpPr>
          <p:nvPr/>
        </p:nvSpPr>
        <p:spPr bwMode="auto">
          <a:xfrm>
            <a:off x="179388" y="5229225"/>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nl-NL" altLang="nl-NL" sz="1400" b="0">
                <a:solidFill>
                  <a:schemeClr val="bg1"/>
                </a:solidFill>
              </a:rPr>
              <a:t>Stoornis en schade</a:t>
            </a:r>
          </a:p>
        </p:txBody>
      </p:sp>
      <p:sp>
        <p:nvSpPr>
          <p:cNvPr id="21" name="AutoShape 12"/>
          <p:cNvSpPr>
            <a:spLocks/>
          </p:cNvSpPr>
          <p:nvPr/>
        </p:nvSpPr>
        <p:spPr bwMode="auto">
          <a:xfrm>
            <a:off x="7091363" y="3660599"/>
            <a:ext cx="1909193" cy="1504982"/>
          </a:xfrm>
          <a:custGeom>
            <a:avLst/>
            <a:gdLst>
              <a:gd name="connsiteX0" fmla="*/ 0 w 1727200"/>
              <a:gd name="connsiteY0" fmla="*/ 0 h 403225"/>
              <a:gd name="connsiteX1" fmla="*/ 1727200 w 1727200"/>
              <a:gd name="connsiteY1" fmla="*/ 0 h 403225"/>
              <a:gd name="connsiteX2" fmla="*/ 1727200 w 1727200"/>
              <a:gd name="connsiteY2" fmla="*/ 403225 h 403225"/>
              <a:gd name="connsiteX3" fmla="*/ 0 w 1727200"/>
              <a:gd name="connsiteY3" fmla="*/ 403225 h 403225"/>
              <a:gd name="connsiteX4" fmla="*/ 0 w 1727200"/>
              <a:gd name="connsiteY4" fmla="*/ 0 h 403225"/>
              <a:gd name="connsiteX0" fmla="*/ 1803404 w 1727200"/>
              <a:gd name="connsiteY0" fmla="*/ 114302 h 403225"/>
              <a:gd name="connsiteX1" fmla="*/ 3175008 w 1727200"/>
              <a:gd name="connsiteY1" fmla="*/ 2898776 h 403225"/>
              <a:gd name="connsiteX0" fmla="*/ 0 w 1887576"/>
              <a:gd name="connsiteY0" fmla="*/ 0 h 1504982"/>
              <a:gd name="connsiteX1" fmla="*/ 1727200 w 1887576"/>
              <a:gd name="connsiteY1" fmla="*/ 0 h 1504982"/>
              <a:gd name="connsiteX2" fmla="*/ 1727200 w 1887576"/>
              <a:gd name="connsiteY2" fmla="*/ 403225 h 1504982"/>
              <a:gd name="connsiteX3" fmla="*/ 0 w 1887576"/>
              <a:gd name="connsiteY3" fmla="*/ 403225 h 1504982"/>
              <a:gd name="connsiteX4" fmla="*/ 0 w 1887576"/>
              <a:gd name="connsiteY4" fmla="*/ 0 h 1504982"/>
              <a:gd name="connsiteX0" fmla="*/ 1803404 w 1887576"/>
              <a:gd name="connsiteY0" fmla="*/ 114302 h 1504982"/>
              <a:gd name="connsiteX1" fmla="*/ 1142022 w 1887576"/>
              <a:gd name="connsiteY1" fmla="*/ 1504982 h 1504982"/>
              <a:gd name="connsiteX0" fmla="*/ 0 w 1909193"/>
              <a:gd name="connsiteY0" fmla="*/ 0 h 1504982"/>
              <a:gd name="connsiteX1" fmla="*/ 1727200 w 1909193"/>
              <a:gd name="connsiteY1" fmla="*/ 0 h 1504982"/>
              <a:gd name="connsiteX2" fmla="*/ 1727200 w 1909193"/>
              <a:gd name="connsiteY2" fmla="*/ 403225 h 1504982"/>
              <a:gd name="connsiteX3" fmla="*/ 0 w 1909193"/>
              <a:gd name="connsiteY3" fmla="*/ 403225 h 1504982"/>
              <a:gd name="connsiteX4" fmla="*/ 0 w 1909193"/>
              <a:gd name="connsiteY4" fmla="*/ 0 h 1504982"/>
              <a:gd name="connsiteX0" fmla="*/ 1803404 w 1909193"/>
              <a:gd name="connsiteY0" fmla="*/ 114302 h 1504982"/>
              <a:gd name="connsiteX1" fmla="*/ 1142022 w 1909193"/>
              <a:gd name="connsiteY1" fmla="*/ 1504982 h 1504982"/>
            </a:gdLst>
            <a:ahLst/>
            <a:cxnLst>
              <a:cxn ang="0">
                <a:pos x="connsiteX0" y="connsiteY0"/>
              </a:cxn>
              <a:cxn ang="0">
                <a:pos x="connsiteX1" y="connsiteY1"/>
              </a:cxn>
            </a:cxnLst>
            <a:rect l="l" t="t" r="r" b="b"/>
            <a:pathLst>
              <a:path w="1909193" h="1504982" extrusionOk="0">
                <a:moveTo>
                  <a:pt x="0" y="0"/>
                </a:moveTo>
                <a:lnTo>
                  <a:pt x="1727200" y="0"/>
                </a:lnTo>
                <a:lnTo>
                  <a:pt x="1727200" y="403225"/>
                </a:lnTo>
                <a:lnTo>
                  <a:pt x="0" y="403225"/>
                </a:lnTo>
                <a:lnTo>
                  <a:pt x="0" y="0"/>
                </a:lnTo>
                <a:close/>
              </a:path>
              <a:path w="1909193" h="1504982" fill="none" extrusionOk="0">
                <a:moveTo>
                  <a:pt x="1803404" y="114302"/>
                </a:moveTo>
                <a:cubicBezTo>
                  <a:pt x="2260605" y="1042460"/>
                  <a:pt x="1084317" y="425904"/>
                  <a:pt x="1142022" y="1504982"/>
                </a:cubicBezTo>
              </a:path>
            </a:pathLst>
          </a:custGeom>
          <a:solidFill>
            <a:srgbClr val="4B70F7"/>
          </a:solidFill>
          <a:ln w="12700" algn="ctr">
            <a:solidFill>
              <a:srgbClr val="4B70F7"/>
            </a:solidFill>
            <a:miter lim="800000"/>
            <a:headEnd/>
            <a:tailEnd type="oval" w="med" len="med"/>
          </a:ln>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nl-BE" altLang="nl-NL" b="0" dirty="0">
                <a:solidFill>
                  <a:schemeClr val="bg1"/>
                </a:solidFill>
                <a:latin typeface="Verdana" pitchFamily="34" charset="0"/>
              </a:rPr>
              <a:t>Gele vlek</a:t>
            </a:r>
          </a:p>
        </p:txBody>
      </p:sp>
    </p:spTree>
    <p:extLst>
      <p:ext uri="{BB962C8B-B14F-4D97-AF65-F5344CB8AC3E}">
        <p14:creationId xmlns:p14="http://schemas.microsoft.com/office/powerpoint/2010/main" val="2038066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293">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2293">
                                            <p:txEl>
                                              <p:pRg st="1" end="1"/>
                                            </p:txEl>
                                          </p:spTgt>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2293">
                                            <p:txEl>
                                              <p:pRg st="2" end="2"/>
                                            </p:txEl>
                                          </p:spTgt>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122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nl-NL" altLang="nl-NL"/>
              <a:t>De bouw van het oog</a:t>
            </a:r>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938" y="4429125"/>
            <a:ext cx="474821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714500"/>
            <a:ext cx="36099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84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1143000"/>
          </a:xfrm>
        </p:spPr>
        <p:txBody>
          <a:bodyPr anchor="ctr">
            <a:normAutofit/>
          </a:bodyPr>
          <a:lstStyle/>
          <a:p>
            <a:pPr eaLnBrk="1" hangingPunct="1"/>
            <a:r>
              <a:rPr lang="nl-NL" altLang="nl-NL"/>
              <a:t>Netvlies; Kegeltjes &amp; Staafjes (1)</a:t>
            </a:r>
          </a:p>
        </p:txBody>
      </p:sp>
      <p:graphicFrame>
        <p:nvGraphicFramePr>
          <p:cNvPr id="17413" name="Rectangle 3">
            <a:extLst>
              <a:ext uri="{FF2B5EF4-FFF2-40B4-BE49-F238E27FC236}">
                <a16:creationId xmlns:a16="http://schemas.microsoft.com/office/drawing/2014/main" id="{A053F38C-491D-47F4-8E94-A590CB4D6B13}"/>
              </a:ext>
            </a:extLst>
          </p:cNvPr>
          <p:cNvGraphicFramePr/>
          <p:nvPr>
            <p:extLst>
              <p:ext uri="{D42A27DB-BD31-4B8C-83A1-F6EECF244321}">
                <p14:modId xmlns:p14="http://schemas.microsoft.com/office/powerpoint/2010/main" val="41165006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8727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a:extLst>
              <a:ext uri="{28A0092B-C50C-407E-A947-70E740481C1C}">
                <a14:useLocalDpi xmlns:a14="http://schemas.microsoft.com/office/drawing/2010/main" val="0"/>
              </a:ext>
            </a:extLst>
          </a:blip>
          <a:srcRect l="21350" t="26999" r="8159" b="22124"/>
          <a:stretch>
            <a:fillRect/>
          </a:stretch>
        </p:blipFill>
        <p:spPr bwMode="auto">
          <a:xfrm>
            <a:off x="539750" y="60325"/>
            <a:ext cx="7486650"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6850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1143000"/>
          </a:xfrm>
        </p:spPr>
        <p:txBody>
          <a:bodyPr anchor="ctr">
            <a:normAutofit/>
          </a:bodyPr>
          <a:lstStyle/>
          <a:p>
            <a:pPr eaLnBrk="1" hangingPunct="1"/>
            <a:r>
              <a:rPr lang="nl-NL" altLang="nl-NL"/>
              <a:t>Netvlies; Kegeltjes &amp; Staafjes (2)</a:t>
            </a:r>
          </a:p>
        </p:txBody>
      </p:sp>
      <p:graphicFrame>
        <p:nvGraphicFramePr>
          <p:cNvPr id="19461" name="Rectangle 3">
            <a:extLst>
              <a:ext uri="{FF2B5EF4-FFF2-40B4-BE49-F238E27FC236}">
                <a16:creationId xmlns:a16="http://schemas.microsoft.com/office/drawing/2014/main" id="{0A013BC5-280B-4229-846F-02237ECEA36F}"/>
              </a:ext>
            </a:extLst>
          </p:cNvPr>
          <p:cNvGraphicFramePr/>
          <p:nvPr>
            <p:extLst>
              <p:ext uri="{D42A27DB-BD31-4B8C-83A1-F6EECF244321}">
                <p14:modId xmlns:p14="http://schemas.microsoft.com/office/powerpoint/2010/main" val="9449710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100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Afbeelding 3" descr="Netvlies schem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50950"/>
            <a:ext cx="91217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776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1143000"/>
          </a:xfrm>
        </p:spPr>
        <p:txBody>
          <a:bodyPr/>
          <a:lstStyle/>
          <a:p>
            <a:r>
              <a:rPr lang="nl-NL" altLang="nl-NL" dirty="0"/>
              <a:t>Ogen en Hersenen</a:t>
            </a:r>
            <a:endParaRPr lang="en-US" altLang="nl-NL" dirty="0">
              <a:latin typeface="Comic Sans MS" pitchFamily="66" charset="0"/>
            </a:endParaRPr>
          </a:p>
        </p:txBody>
      </p:sp>
      <p:pic>
        <p:nvPicPr>
          <p:cNvPr id="17412" name="Picture 4" descr="C:\My Documents\JWG\praatjes\oog\oog hersenen sche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43000"/>
            <a:ext cx="54102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2843808" y="1484784"/>
            <a:ext cx="1512168" cy="307777"/>
          </a:xfrm>
          <a:prstGeom prst="rect">
            <a:avLst/>
          </a:prstGeom>
          <a:solidFill>
            <a:schemeClr val="bg1"/>
          </a:solidFill>
        </p:spPr>
        <p:txBody>
          <a:bodyPr wrap="square" rtlCol="0">
            <a:spAutoFit/>
          </a:bodyPr>
          <a:lstStyle/>
          <a:p>
            <a:r>
              <a:rPr lang="nl-NL" sz="1400" b="1" dirty="0">
                <a:solidFill>
                  <a:srgbClr val="C00000"/>
                </a:solidFill>
              </a:rPr>
              <a:t>Linker </a:t>
            </a:r>
            <a:r>
              <a:rPr lang="nl-NL" sz="1400" b="1" dirty="0" err="1">
                <a:solidFill>
                  <a:srgbClr val="C00000"/>
                </a:solidFill>
              </a:rPr>
              <a:t>gezichtveld</a:t>
            </a:r>
            <a:endParaRPr lang="nl-NL" sz="1400" b="1" dirty="0">
              <a:solidFill>
                <a:srgbClr val="C00000"/>
              </a:solidFill>
            </a:endParaRPr>
          </a:p>
        </p:txBody>
      </p:sp>
      <p:sp>
        <p:nvSpPr>
          <p:cNvPr id="6" name="Tekstvak 5"/>
          <p:cNvSpPr txBox="1"/>
          <p:nvPr/>
        </p:nvSpPr>
        <p:spPr>
          <a:xfrm>
            <a:off x="4610100" y="1484784"/>
            <a:ext cx="1618084" cy="307777"/>
          </a:xfrm>
          <a:prstGeom prst="rect">
            <a:avLst/>
          </a:prstGeom>
          <a:solidFill>
            <a:schemeClr val="bg1"/>
          </a:solidFill>
        </p:spPr>
        <p:txBody>
          <a:bodyPr wrap="square" rtlCol="0">
            <a:spAutoFit/>
          </a:bodyPr>
          <a:lstStyle/>
          <a:p>
            <a:pPr algn="r"/>
            <a:r>
              <a:rPr lang="nl-NL" sz="1400" b="1" dirty="0">
                <a:solidFill>
                  <a:srgbClr val="3C14AC"/>
                </a:solidFill>
              </a:rPr>
              <a:t>Rechter </a:t>
            </a:r>
            <a:r>
              <a:rPr lang="nl-NL" sz="1400" b="1" dirty="0" err="1">
                <a:solidFill>
                  <a:srgbClr val="3C14AC"/>
                </a:solidFill>
              </a:rPr>
              <a:t>gezichtveld</a:t>
            </a:r>
            <a:endParaRPr lang="nl-NL" sz="1400" b="1" dirty="0">
              <a:solidFill>
                <a:srgbClr val="3C14AC"/>
              </a:solidFill>
            </a:endParaRPr>
          </a:p>
        </p:txBody>
      </p:sp>
    </p:spTree>
    <p:extLst>
      <p:ext uri="{BB962C8B-B14F-4D97-AF65-F5344CB8AC3E}">
        <p14:creationId xmlns:p14="http://schemas.microsoft.com/office/powerpoint/2010/main" val="2315046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67544" y="116632"/>
            <a:ext cx="8183562" cy="105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r>
              <a:rPr lang="nl-NL" altLang="nl-NL" dirty="0">
                <a:effectLst/>
              </a:rPr>
              <a:t>Verwerking lichtprikkels</a:t>
            </a:r>
          </a:p>
        </p:txBody>
      </p:sp>
      <p:pic>
        <p:nvPicPr>
          <p:cNvPr id="69636" name="Picture 4" descr="chiasma optic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96752"/>
            <a:ext cx="5689600" cy="484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20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fgeronde rechthoek 2"/>
          <p:cNvSpPr/>
          <p:nvPr/>
        </p:nvSpPr>
        <p:spPr>
          <a:xfrm>
            <a:off x="1195332" y="491243"/>
            <a:ext cx="6912768" cy="1017223"/>
          </a:xfrm>
          <a:prstGeom prst="round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nl-BE" sz="4400" dirty="0">
                <a:solidFill>
                  <a:schemeClr val="tx1"/>
                </a:solidFill>
              </a:rPr>
              <a:t>Bouw van het oog</a:t>
            </a:r>
          </a:p>
        </p:txBody>
      </p:sp>
      <p:sp>
        <p:nvSpPr>
          <p:cNvPr id="6" name="Afgeronde rechthoek 5"/>
          <p:cNvSpPr/>
          <p:nvPr/>
        </p:nvSpPr>
        <p:spPr>
          <a:xfrm>
            <a:off x="547260" y="1772816"/>
            <a:ext cx="8208912" cy="108012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b="1" dirty="0">
                <a:solidFill>
                  <a:schemeClr val="accent1">
                    <a:lumMod val="60000"/>
                    <a:lumOff val="40000"/>
                  </a:schemeClr>
                </a:solidFill>
              </a:rPr>
              <a:t>   </a:t>
            </a:r>
            <a:r>
              <a:rPr lang="nl-BE" sz="3600" dirty="0">
                <a:solidFill>
                  <a:schemeClr val="tx1"/>
                </a:solidFill>
              </a:rPr>
              <a:t>Beschermende delen rond het oog</a:t>
            </a:r>
          </a:p>
        </p:txBody>
      </p:sp>
      <p:sp>
        <p:nvSpPr>
          <p:cNvPr id="8" name="Tekstvak 7"/>
          <p:cNvSpPr txBox="1"/>
          <p:nvPr/>
        </p:nvSpPr>
        <p:spPr>
          <a:xfrm>
            <a:off x="395536" y="3140968"/>
            <a:ext cx="4968552" cy="2677656"/>
          </a:xfrm>
          <a:prstGeom prst="rect">
            <a:avLst/>
          </a:prstGeom>
          <a:noFill/>
        </p:spPr>
        <p:txBody>
          <a:bodyPr wrap="square" rtlCol="0">
            <a:spAutoFit/>
          </a:bodyPr>
          <a:lstStyle/>
          <a:p>
            <a:pPr marL="342900" indent="-342900">
              <a:buFont typeface="Wingdings" panose="05000000000000000000" pitchFamily="2" charset="2"/>
              <a:buChar char="ü"/>
            </a:pPr>
            <a:r>
              <a:rPr lang="nl-BE" sz="2400" dirty="0"/>
              <a:t>Oogkas</a:t>
            </a:r>
          </a:p>
          <a:p>
            <a:pPr marL="342900" indent="-342900">
              <a:buFont typeface="Wingdings" panose="05000000000000000000" pitchFamily="2" charset="2"/>
              <a:buChar char="ü"/>
            </a:pPr>
            <a:r>
              <a:rPr lang="nl-BE" sz="2400" dirty="0"/>
              <a:t>Vetkussen</a:t>
            </a:r>
          </a:p>
          <a:p>
            <a:pPr marL="342900" indent="-342900">
              <a:buFont typeface="Wingdings" panose="05000000000000000000" pitchFamily="2" charset="2"/>
              <a:buChar char="ü"/>
            </a:pPr>
            <a:r>
              <a:rPr lang="nl-BE" sz="2400" dirty="0"/>
              <a:t>Wenkbrauwen</a:t>
            </a:r>
          </a:p>
          <a:p>
            <a:pPr marL="342900" indent="-342900">
              <a:buFont typeface="Wingdings" panose="05000000000000000000" pitchFamily="2" charset="2"/>
              <a:buChar char="ü"/>
            </a:pPr>
            <a:r>
              <a:rPr lang="nl-BE" sz="2400" dirty="0"/>
              <a:t>Oogleden</a:t>
            </a:r>
          </a:p>
          <a:p>
            <a:pPr marL="342900" indent="-342900">
              <a:buFont typeface="Wingdings" panose="05000000000000000000" pitchFamily="2" charset="2"/>
              <a:buChar char="ü"/>
            </a:pPr>
            <a:r>
              <a:rPr lang="nl-BE" sz="2400" dirty="0"/>
              <a:t>Wimpers</a:t>
            </a:r>
          </a:p>
          <a:p>
            <a:pPr marL="342900" indent="-342900">
              <a:buFont typeface="Wingdings" panose="05000000000000000000" pitchFamily="2" charset="2"/>
              <a:buChar char="ü"/>
            </a:pPr>
            <a:r>
              <a:rPr lang="nl-BE" sz="2400" dirty="0"/>
              <a:t>Traanvocht</a:t>
            </a:r>
          </a:p>
          <a:p>
            <a:pPr marL="342900" indent="-342900">
              <a:buFont typeface="Wingdings" panose="05000000000000000000" pitchFamily="2" charset="2"/>
              <a:buChar char="ü"/>
            </a:pPr>
            <a:endParaRPr lang="nl-BE" sz="2400" b="1" dirty="0"/>
          </a:p>
        </p:txBody>
      </p:sp>
      <p:pic>
        <p:nvPicPr>
          <p:cNvPr id="2051" name="Picture 3" descr="E:\Thema 1\P016_F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013" y="2911267"/>
            <a:ext cx="3168352" cy="389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64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457200" y="274638"/>
            <a:ext cx="8229600" cy="1143000"/>
          </a:xfrm>
        </p:spPr>
        <p:txBody>
          <a:bodyPr anchor="ctr">
            <a:normAutofit/>
          </a:bodyPr>
          <a:lstStyle/>
          <a:p>
            <a:r>
              <a:rPr lang="nl-NL" altLang="nl-NL"/>
              <a:t>Bescherming</a:t>
            </a:r>
          </a:p>
        </p:txBody>
      </p:sp>
      <p:sp>
        <p:nvSpPr>
          <p:cNvPr id="3075" name="Tijdelijke aanduiding voor inhoud 2"/>
          <p:cNvSpPr>
            <a:spLocks noGrp="1"/>
          </p:cNvSpPr>
          <p:nvPr>
            <p:ph sz="half" idx="1"/>
          </p:nvPr>
        </p:nvSpPr>
        <p:spPr>
          <a:xfrm>
            <a:off x="457200" y="1600200"/>
            <a:ext cx="4038600" cy="4525963"/>
          </a:xfrm>
        </p:spPr>
        <p:txBody>
          <a:bodyPr>
            <a:normAutofit/>
          </a:bodyPr>
          <a:lstStyle/>
          <a:p>
            <a:pPr>
              <a:lnSpc>
                <a:spcPct val="90000"/>
              </a:lnSpc>
            </a:pPr>
            <a:r>
              <a:rPr lang="nl-NL" altLang="nl-NL" sz="2400" dirty="0"/>
              <a:t>Oogkas beschermt tegen trauma</a:t>
            </a:r>
            <a:endParaRPr lang="nl-NL" altLang="nl-NL" sz="2400"/>
          </a:p>
          <a:p>
            <a:pPr>
              <a:lnSpc>
                <a:spcPct val="90000"/>
              </a:lnSpc>
            </a:pPr>
            <a:r>
              <a:rPr lang="nl-NL" altLang="nl-NL" sz="2400" dirty="0"/>
              <a:t>Oog is ingebed in vetweefsel dat tegen schokken beschermt</a:t>
            </a:r>
            <a:endParaRPr lang="nl-NL" altLang="nl-NL" sz="2400"/>
          </a:p>
          <a:p>
            <a:pPr>
              <a:lnSpc>
                <a:spcPct val="90000"/>
              </a:lnSpc>
            </a:pPr>
            <a:r>
              <a:rPr lang="nl-NL" altLang="nl-NL" sz="2400" dirty="0"/>
              <a:t>Wenkbrauwen zorgen ervoor dat er geen zweet of ander vocht de ogen in loopt</a:t>
            </a:r>
            <a:endParaRPr lang="nl-NL" altLang="nl-NL" sz="2400"/>
          </a:p>
          <a:p>
            <a:pPr>
              <a:lnSpc>
                <a:spcPct val="90000"/>
              </a:lnSpc>
            </a:pPr>
            <a:r>
              <a:rPr lang="nl-NL" altLang="nl-NL" sz="2400" dirty="0"/>
              <a:t>Wimpers beschermen de ogen tegen vuiltjes en fel licht</a:t>
            </a:r>
            <a:endParaRPr lang="nl-NL" altLang="nl-NL" sz="2400"/>
          </a:p>
        </p:txBody>
      </p:sp>
      <p:pic>
        <p:nvPicPr>
          <p:cNvPr id="307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45" r="3968" b="-1"/>
          <a:stretch/>
        </p:blipFill>
        <p:spPr bwMode="auto">
          <a:xfrm>
            <a:off x="4648200" y="1600200"/>
            <a:ext cx="4038600" cy="4525963"/>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470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Thema 1\P017_F1.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28344" cy="42591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Thema 1\P017_F1.3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033" y="1988840"/>
            <a:ext cx="6246137" cy="480183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3491880" y="332656"/>
            <a:ext cx="4178541" cy="769441"/>
          </a:xfrm>
          <a:prstGeom prst="rect">
            <a:avLst/>
          </a:prstGeom>
          <a:noFill/>
        </p:spPr>
        <p:txBody>
          <a:bodyPr wrap="square" rtlCol="0">
            <a:spAutoFit/>
          </a:bodyPr>
          <a:lstStyle/>
          <a:p>
            <a:r>
              <a:rPr lang="nl-NL" sz="4400" dirty="0"/>
              <a:t>Traanvocht</a:t>
            </a:r>
          </a:p>
        </p:txBody>
      </p:sp>
      <p:sp>
        <p:nvSpPr>
          <p:cNvPr id="3" name="Tekstvak 2"/>
          <p:cNvSpPr txBox="1"/>
          <p:nvPr/>
        </p:nvSpPr>
        <p:spPr>
          <a:xfrm>
            <a:off x="3491880" y="1243960"/>
            <a:ext cx="5472608" cy="707886"/>
          </a:xfrm>
          <a:prstGeom prst="rect">
            <a:avLst/>
          </a:prstGeom>
          <a:noFill/>
        </p:spPr>
        <p:txBody>
          <a:bodyPr wrap="square" rtlCol="0">
            <a:spAutoFit/>
          </a:bodyPr>
          <a:lstStyle/>
          <a:p>
            <a:pPr marL="285750" indent="-285750">
              <a:buFont typeface="Arial" panose="020B0604020202020204" pitchFamily="34" charset="0"/>
              <a:buChar char="•"/>
            </a:pPr>
            <a:r>
              <a:rPr lang="nl-NL" sz="2000" dirty="0"/>
              <a:t>Bevochtiging van het oog</a:t>
            </a:r>
          </a:p>
          <a:p>
            <a:pPr marL="285750" indent="-285750">
              <a:buFont typeface="Arial" panose="020B0604020202020204" pitchFamily="34" charset="0"/>
              <a:buChar char="•"/>
            </a:pPr>
            <a:r>
              <a:rPr lang="nl-NL" sz="2000" dirty="0" err="1"/>
              <a:t>Lysozyme</a:t>
            </a:r>
            <a:r>
              <a:rPr lang="nl-NL" sz="2000" dirty="0"/>
              <a:t>, breekt celwand bacteriën af</a:t>
            </a:r>
          </a:p>
        </p:txBody>
      </p:sp>
    </p:spTree>
    <p:extLst>
      <p:ext uri="{BB962C8B-B14F-4D97-AF65-F5344CB8AC3E}">
        <p14:creationId xmlns:p14="http://schemas.microsoft.com/office/powerpoint/2010/main" val="1310141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p:cNvSpPr/>
          <p:nvPr/>
        </p:nvSpPr>
        <p:spPr>
          <a:xfrm>
            <a:off x="395536" y="260648"/>
            <a:ext cx="8208912" cy="108012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dirty="0">
                <a:solidFill>
                  <a:schemeClr val="tx1"/>
                </a:solidFill>
              </a:rPr>
              <a:t>Oogspieren</a:t>
            </a:r>
          </a:p>
        </p:txBody>
      </p:sp>
      <p:sp>
        <p:nvSpPr>
          <p:cNvPr id="3" name="Tekstvak 2"/>
          <p:cNvSpPr txBox="1"/>
          <p:nvPr/>
        </p:nvSpPr>
        <p:spPr>
          <a:xfrm>
            <a:off x="395536" y="1556792"/>
            <a:ext cx="4968552" cy="1200329"/>
          </a:xfrm>
          <a:prstGeom prst="rect">
            <a:avLst/>
          </a:prstGeom>
          <a:noFill/>
        </p:spPr>
        <p:txBody>
          <a:bodyPr wrap="square" rtlCol="0">
            <a:spAutoFit/>
          </a:bodyPr>
          <a:lstStyle/>
          <a:p>
            <a:pPr marL="342900" indent="-342900">
              <a:buFont typeface="Wingdings" panose="05000000000000000000" pitchFamily="2" charset="2"/>
              <a:buChar char="ü"/>
            </a:pPr>
            <a:r>
              <a:rPr lang="nl-BE" sz="2400" b="1" dirty="0"/>
              <a:t>4 rechte oogspieren</a:t>
            </a:r>
          </a:p>
          <a:p>
            <a:pPr marL="342900" indent="-342900">
              <a:buFont typeface="Wingdings" panose="05000000000000000000" pitchFamily="2" charset="2"/>
              <a:buChar char="ü"/>
            </a:pPr>
            <a:r>
              <a:rPr lang="nl-BE" sz="2400" b="1" dirty="0"/>
              <a:t>2 schuine oogspieren</a:t>
            </a:r>
          </a:p>
          <a:p>
            <a:pPr lvl="1"/>
            <a:r>
              <a:rPr lang="nl-BE" sz="2400" b="1" dirty="0">
                <a:solidFill>
                  <a:schemeClr val="accent6">
                    <a:lumMod val="75000"/>
                  </a:schemeClr>
                </a:solidFill>
                <a:sym typeface="Wingdings"/>
              </a:rPr>
              <a:t>  richten ogen op fixatiepunt</a:t>
            </a:r>
            <a:endParaRPr lang="nl-BE" sz="2400" b="1" dirty="0">
              <a:solidFill>
                <a:schemeClr val="accent6">
                  <a:lumMod val="75000"/>
                </a:schemeClr>
              </a:solidFill>
            </a:endParaRPr>
          </a:p>
        </p:txBody>
      </p:sp>
      <p:pic>
        <p:nvPicPr>
          <p:cNvPr id="4098" name="Picture 2" descr="E:\Thema 1\P017_F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757121"/>
            <a:ext cx="4891294" cy="3786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3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467544" y="188640"/>
            <a:ext cx="8229600" cy="1143000"/>
          </a:xfrm>
        </p:spPr>
        <p:txBody>
          <a:bodyPr/>
          <a:lstStyle/>
          <a:p>
            <a:r>
              <a:rPr lang="nl-NL" altLang="nl-NL" dirty="0"/>
              <a:t>De bouw van het inwendige oog</a:t>
            </a:r>
          </a:p>
        </p:txBody>
      </p:sp>
      <p:pic>
        <p:nvPicPr>
          <p:cNvPr id="5" name="Picture 2" descr="E:\Thema 1\P018_F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9277" y="1340768"/>
            <a:ext cx="6340079"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87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numCol="1" anchor="ctr" anchorCtr="0" compatLnSpc="1">
            <a:prstTxWarp prst="textNoShape">
              <a:avLst/>
            </a:prstTxWarp>
            <a:normAutofit/>
          </a:bodyPr>
          <a:lstStyle/>
          <a:p>
            <a:pPr eaLnBrk="1" hangingPunct="1">
              <a:defRPr/>
            </a:pPr>
            <a:r>
              <a:rPr lang="nl-NL" dirty="0"/>
              <a:t>Bouw van de oogbol</a:t>
            </a:r>
          </a:p>
        </p:txBody>
      </p:sp>
      <p:sp>
        <p:nvSpPr>
          <p:cNvPr id="5" name="Tijdelijke aanduiding voor inhoud 4"/>
          <p:cNvSpPr>
            <a:spLocks noGrp="1"/>
          </p:cNvSpPr>
          <p:nvPr>
            <p:ph sz="half" idx="1"/>
          </p:nvPr>
        </p:nvSpPr>
        <p:spPr>
          <a:xfrm>
            <a:off x="457200" y="1600200"/>
            <a:ext cx="4038600" cy="4525963"/>
          </a:xfrm>
        </p:spPr>
        <p:txBody>
          <a:bodyPr numCol="1" anchorCtr="0" compatLnSpc="1">
            <a:prstTxWarp prst="textNoShape">
              <a:avLst/>
            </a:prstTxWarp>
            <a:normAutofit/>
          </a:bodyPr>
          <a:lstStyle/>
          <a:p>
            <a:pPr eaLnBrk="1" hangingPunct="1">
              <a:lnSpc>
                <a:spcPct val="90000"/>
              </a:lnSpc>
              <a:defRPr/>
            </a:pPr>
            <a:r>
              <a:rPr lang="nl-NL" sz="2600"/>
              <a:t>Wand bestaat uit drie lagen</a:t>
            </a:r>
          </a:p>
          <a:p>
            <a:pPr lvl="1" eaLnBrk="1" hangingPunct="1">
              <a:lnSpc>
                <a:spcPct val="90000"/>
              </a:lnSpc>
              <a:defRPr/>
            </a:pPr>
            <a:r>
              <a:rPr lang="nl-NL" sz="2600"/>
              <a:t>Buitenste laag: </a:t>
            </a:r>
          </a:p>
          <a:p>
            <a:pPr marL="914400" lvl="2" indent="0" eaLnBrk="1" hangingPunct="1">
              <a:lnSpc>
                <a:spcPct val="90000"/>
              </a:lnSpc>
              <a:buNone/>
              <a:defRPr/>
            </a:pPr>
            <a:r>
              <a:rPr lang="nl-NL" sz="2600"/>
              <a:t>harde oogrok (harde oogvlies, het oogwit)+ hoornvlies</a:t>
            </a:r>
          </a:p>
          <a:p>
            <a:pPr lvl="1" eaLnBrk="1" hangingPunct="1">
              <a:lnSpc>
                <a:spcPct val="90000"/>
              </a:lnSpc>
              <a:defRPr/>
            </a:pPr>
            <a:r>
              <a:rPr lang="nl-NL" sz="2600"/>
              <a:t>Middelste laag: </a:t>
            </a:r>
          </a:p>
          <a:p>
            <a:pPr marL="914400" lvl="2" indent="0" eaLnBrk="1" hangingPunct="1">
              <a:lnSpc>
                <a:spcPct val="90000"/>
              </a:lnSpc>
              <a:buNone/>
              <a:defRPr/>
            </a:pPr>
            <a:r>
              <a:rPr lang="nl-NL" sz="2600"/>
              <a:t>Vaatvlies + iris (regenboogvlies)</a:t>
            </a:r>
          </a:p>
          <a:p>
            <a:pPr lvl="1" eaLnBrk="1" hangingPunct="1">
              <a:lnSpc>
                <a:spcPct val="90000"/>
              </a:lnSpc>
              <a:defRPr/>
            </a:pPr>
            <a:r>
              <a:rPr lang="nl-NL" sz="2600"/>
              <a:t>Binnenste laag: </a:t>
            </a:r>
          </a:p>
          <a:p>
            <a:pPr marL="914400" lvl="2" indent="0" eaLnBrk="1" hangingPunct="1">
              <a:lnSpc>
                <a:spcPct val="90000"/>
              </a:lnSpc>
              <a:buNone/>
              <a:defRPr/>
            </a:pPr>
            <a:r>
              <a:rPr lang="nl-NL" sz="2600"/>
              <a:t>netvlies</a:t>
            </a:r>
          </a:p>
        </p:txBody>
      </p:sp>
      <p:pic>
        <p:nvPicPr>
          <p:cNvPr id="4" name="Picture 2" descr="E:\Thema 1\P018_F1.6.jpg"/>
          <p:cNvPicPr>
            <a:picLocks noChangeAspect="1" noChangeArrowheads="1"/>
          </p:cNvPicPr>
          <p:nvPr/>
        </p:nvPicPr>
        <p:blipFill rotWithShape="1">
          <a:blip r:embed="rId3">
            <a:extLst>
              <a:ext uri="{28A0092B-C50C-407E-A947-70E740481C1C}">
                <a14:useLocalDpi xmlns:a14="http://schemas.microsoft.com/office/drawing/2010/main" val="0"/>
              </a:ext>
            </a:extLst>
          </a:blip>
          <a:srcRect l="20198" r="8865" b="3"/>
          <a:stretch/>
        </p:blipFill>
        <p:spPr bwMode="auto">
          <a:xfrm>
            <a:off x="4648200" y="1600200"/>
            <a:ext cx="4038600" cy="45259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115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numCol="1" anchor="ctr" anchorCtr="0" compatLnSpc="1">
            <a:prstTxWarp prst="textNoShape">
              <a:avLst/>
            </a:prstTxWarp>
            <a:normAutofit/>
          </a:bodyPr>
          <a:lstStyle/>
          <a:p>
            <a:pPr eaLnBrk="1" hangingPunct="1">
              <a:defRPr/>
            </a:pPr>
            <a:r>
              <a:rPr lang="nl-NL" dirty="0"/>
              <a:t>Harde oogrok en hoornvlies</a:t>
            </a:r>
          </a:p>
        </p:txBody>
      </p:sp>
      <p:sp>
        <p:nvSpPr>
          <p:cNvPr id="3" name="Tijdelijke aanduiding voor inhoud 2"/>
          <p:cNvSpPr>
            <a:spLocks noGrp="1"/>
          </p:cNvSpPr>
          <p:nvPr>
            <p:ph sz="half" idx="1"/>
          </p:nvPr>
        </p:nvSpPr>
        <p:spPr>
          <a:xfrm>
            <a:off x="457200" y="1600200"/>
            <a:ext cx="4038600" cy="4525963"/>
          </a:xfrm>
        </p:spPr>
        <p:txBody>
          <a:bodyPr numCol="1" anchorCtr="0" compatLnSpc="1">
            <a:prstTxWarp prst="textNoShape">
              <a:avLst/>
            </a:prstTxWarp>
            <a:normAutofit/>
          </a:bodyPr>
          <a:lstStyle/>
          <a:p>
            <a:pPr eaLnBrk="1" hangingPunct="1">
              <a:defRPr/>
            </a:pPr>
            <a:r>
              <a:rPr lang="nl-NL"/>
              <a:t>Harde oogrok is stevig, wit, ondoorzichtig</a:t>
            </a:r>
          </a:p>
          <a:p>
            <a:pPr eaLnBrk="1" hangingPunct="1">
              <a:defRPr/>
            </a:pPr>
            <a:r>
              <a:rPr lang="nl-NL"/>
              <a:t>Hoornvlies (cornea) is doorzichtig </a:t>
            </a:r>
          </a:p>
        </p:txBody>
      </p:sp>
      <p:pic>
        <p:nvPicPr>
          <p:cNvPr id="4" name="Picture 2" descr="E:\Thema 1\P018_F1.6.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8200" y="2257838"/>
            <a:ext cx="4038600" cy="321068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279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1045</Words>
  <Application>Microsoft Office PowerPoint</Application>
  <PresentationFormat>Diavoorstelling (4:3)</PresentationFormat>
  <Paragraphs>132</Paragraphs>
  <Slides>25</Slides>
  <Notes>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25</vt:i4>
      </vt:variant>
    </vt:vector>
  </HeadingPairs>
  <TitlesOfParts>
    <vt:vector size="32" baseType="lpstr">
      <vt:lpstr>Arial</vt:lpstr>
      <vt:lpstr>Calibri</vt:lpstr>
      <vt:lpstr>Comic Sans MS</vt:lpstr>
      <vt:lpstr>Corbel</vt:lpstr>
      <vt:lpstr>Verdana</vt:lpstr>
      <vt:lpstr>Wingdings</vt:lpstr>
      <vt:lpstr>Kantoorthema</vt:lpstr>
      <vt:lpstr>Het Oog</vt:lpstr>
      <vt:lpstr>De bouw van het oog</vt:lpstr>
      <vt:lpstr>PowerPoint-presentatie</vt:lpstr>
      <vt:lpstr>Bescherming</vt:lpstr>
      <vt:lpstr>PowerPoint-presentatie</vt:lpstr>
      <vt:lpstr>PowerPoint-presentatie</vt:lpstr>
      <vt:lpstr>De bouw van het inwendige oog</vt:lpstr>
      <vt:lpstr>Bouw van de oogbol</vt:lpstr>
      <vt:lpstr>Harde oogrok en hoornvlies</vt:lpstr>
      <vt:lpstr>Vaatvlies</vt:lpstr>
      <vt:lpstr>Glasachtig lichaam</vt:lpstr>
      <vt:lpstr>Pupilreflex</vt:lpstr>
      <vt:lpstr>Werking pupilreflex</vt:lpstr>
      <vt:lpstr>PowerPoint-presentatie</vt:lpstr>
      <vt:lpstr>Hoe gebeurt accommodatie van de lens?</vt:lpstr>
      <vt:lpstr>PowerPoint-presentatie</vt:lpstr>
      <vt:lpstr>Accomodatie</vt:lpstr>
      <vt:lpstr>Zien in de verte (meer dan 5 meter)   Ogen in rusttoestand  Lens is plat  Zien van dichtbij (5 meter of minder)  Lens is bol  Lens is geaccommodeerd</vt:lpstr>
      <vt:lpstr>Hoe gebeurt de beeldvorming in het oog?</vt:lpstr>
      <vt:lpstr>Netvlies; Kegeltjes &amp; Staafjes (1)</vt:lpstr>
      <vt:lpstr>PowerPoint-presentatie</vt:lpstr>
      <vt:lpstr>Netvlies; Kegeltjes &amp; Staafjes (2)</vt:lpstr>
      <vt:lpstr>PowerPoint-presentatie</vt:lpstr>
      <vt:lpstr>Ogen en Hersenen</vt:lpstr>
      <vt:lpstr>Verwerking lichtprikkels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Oog</dc:title>
  <dc:creator>Sandra Kreuning</dc:creator>
  <cp:lastModifiedBy>Sandra Kreuning</cp:lastModifiedBy>
  <cp:revision>1</cp:revision>
  <dcterms:created xsi:type="dcterms:W3CDTF">2021-03-15T07:34:26Z</dcterms:created>
  <dcterms:modified xsi:type="dcterms:W3CDTF">2021-03-15T07:36:35Z</dcterms:modified>
</cp:coreProperties>
</file>